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7" r:id="rId4"/>
    <p:sldMasterId id="2147484114" r:id="rId5"/>
  </p:sldMasterIdLst>
  <p:notesMasterIdLst>
    <p:notesMasterId r:id="rId50"/>
  </p:notesMasterIdLst>
  <p:sldIdLst>
    <p:sldId id="257" r:id="rId6"/>
    <p:sldId id="343" r:id="rId7"/>
    <p:sldId id="304" r:id="rId8"/>
    <p:sldId id="309" r:id="rId9"/>
    <p:sldId id="344" r:id="rId10"/>
    <p:sldId id="312" r:id="rId11"/>
    <p:sldId id="345" r:id="rId12"/>
    <p:sldId id="296" r:id="rId13"/>
    <p:sldId id="379" r:id="rId14"/>
    <p:sldId id="347" r:id="rId15"/>
    <p:sldId id="317" r:id="rId16"/>
    <p:sldId id="348" r:id="rId17"/>
    <p:sldId id="362" r:id="rId18"/>
    <p:sldId id="363" r:id="rId19"/>
    <p:sldId id="278" r:id="rId20"/>
    <p:sldId id="351" r:id="rId21"/>
    <p:sldId id="353" r:id="rId22"/>
    <p:sldId id="356" r:id="rId23"/>
    <p:sldId id="377" r:id="rId24"/>
    <p:sldId id="378" r:id="rId25"/>
    <p:sldId id="357" r:id="rId26"/>
    <p:sldId id="374" r:id="rId27"/>
    <p:sldId id="375" r:id="rId28"/>
    <p:sldId id="355" r:id="rId29"/>
    <p:sldId id="359" r:id="rId30"/>
    <p:sldId id="380" r:id="rId31"/>
    <p:sldId id="259" r:id="rId32"/>
    <p:sldId id="339" r:id="rId33"/>
    <p:sldId id="376" r:id="rId34"/>
    <p:sldId id="346" r:id="rId35"/>
    <p:sldId id="352" r:id="rId36"/>
    <p:sldId id="364" r:id="rId37"/>
    <p:sldId id="367" r:id="rId38"/>
    <p:sldId id="361" r:id="rId39"/>
    <p:sldId id="368" r:id="rId40"/>
    <p:sldId id="369" r:id="rId41"/>
    <p:sldId id="371" r:id="rId42"/>
    <p:sldId id="372" r:id="rId43"/>
    <p:sldId id="360" r:id="rId44"/>
    <p:sldId id="373" r:id="rId45"/>
    <p:sldId id="314" r:id="rId46"/>
    <p:sldId id="321" r:id="rId47"/>
    <p:sldId id="329" r:id="rId48"/>
    <p:sldId id="330" r:id="rId49"/>
  </p:sldIdLst>
  <p:sldSz cx="12192000" cy="6858000"/>
  <p:notesSz cx="6805613" cy="9944100"/>
  <p:defaultTextStyle>
    <a:defPPr>
      <a:defRPr lang="nl-B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1pPr>
    <a:lvl2pPr marL="60958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2pPr>
    <a:lvl3pPr marL="121917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3pPr>
    <a:lvl4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4pPr>
    <a:lvl5pPr marL="243833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196">
          <p15:clr>
            <a:srgbClr val="A4A3A4"/>
          </p15:clr>
        </p15:guide>
        <p15:guide id="2" orient="horz" pos="3127">
          <p15:clr>
            <a:srgbClr val="A4A3A4"/>
          </p15:clr>
        </p15:guide>
        <p15:guide id="3" pos="197">
          <p15:clr>
            <a:srgbClr val="A4A3A4"/>
          </p15:clr>
        </p15:guide>
        <p15:guide id="4" pos="2144">
          <p15:clr>
            <a:srgbClr val="A4A3A4"/>
          </p15:clr>
        </p15:guide>
        <p15:guide id="5" pos="409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E9FF"/>
    <a:srgbClr val="002E65"/>
    <a:srgbClr val="00FF00"/>
    <a:srgbClr val="00863D"/>
    <a:srgbClr val="D9D2EC"/>
    <a:srgbClr val="312255"/>
    <a:srgbClr val="A338A2"/>
    <a:srgbClr val="A37A0E"/>
    <a:srgbClr val="FFC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51" autoAdjust="0"/>
    <p:restoredTop sz="69880" autoAdjust="0"/>
  </p:normalViewPr>
  <p:slideViewPr>
    <p:cSldViewPr snapToGrid="0" snapToObjects="1" showGuides="1">
      <p:cViewPr varScale="1">
        <p:scale>
          <a:sx n="106" d="100"/>
          <a:sy n="106" d="100"/>
        </p:scale>
        <p:origin x="2488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108" d="100"/>
          <a:sy n="108" d="100"/>
        </p:scale>
        <p:origin x="3696" y="208"/>
      </p:cViewPr>
      <p:guideLst>
        <p:guide orient="horz" pos="196"/>
        <p:guide orient="horz" pos="3127"/>
        <p:guide pos="197"/>
        <p:guide pos="2144"/>
        <p:guide pos="409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8" Type="http://schemas.openxmlformats.org/officeDocument/2006/relationships/slide" Target="slides/slide3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7EB73-2A46-9145-87B1-12A14A738614}" type="datetimeFigureOut">
              <a:rPr lang="en-BE" smtClean="0"/>
              <a:t>28/06/2023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86313"/>
            <a:ext cx="5443537" cy="3914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76EF6-B42D-624A-9B9C-BBF9E595853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22309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8381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i="0" dirty="0">
                <a:effectLst/>
                <a:latin typeface="Helvetica" pitchFamily="2" charset="0"/>
              </a:rPr>
              <a:t>An image is fed to the network model, and a score map is computed using a CAM-based method.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i="0" dirty="0">
                <a:effectLst/>
                <a:latin typeface="Helvetica" pitchFamily="2" charset="0"/>
              </a:rPr>
              <a:t>Bounding boxes are computed from the score map using various score map thresholds. Here boxes are show at the optimal threshold (MaxBoxAccV3 recall)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i="0" dirty="0">
                <a:effectLst/>
                <a:latin typeface="Helvetica" pitchFamily="2" charset="0"/>
              </a:rPr>
              <a:t>Oracle method: Image is masked with bounding boxes at optimal threshold (computed using GT information). Here the mask is filled with random values from image distribution in dataset.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i="0" dirty="0">
                <a:effectLst/>
                <a:latin typeface="Helvetica" pitchFamily="2" charset="0"/>
              </a:rPr>
              <a:t>Masked image is fed to network again, and process repeats until stop criterion is met (max iteration count or drop in prediction score higher than threshold)</a:t>
            </a:r>
            <a:endParaRPr lang="en-GB" i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Here: </a:t>
            </a:r>
            <a:r>
              <a:rPr lang="en-GB" dirty="0" err="1"/>
              <a:t>bbox</a:t>
            </a:r>
            <a:r>
              <a:rPr lang="en-GB" dirty="0"/>
              <a:t> merge strategy is ‘add’.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58476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i="0" dirty="0">
                <a:effectLst/>
                <a:latin typeface="Helvetica" pitchFamily="2" charset="0"/>
              </a:rPr>
              <a:t>An image is fed to the network model, and a score map is computed using a CAM-based method.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i="0" dirty="0">
                <a:effectLst/>
                <a:latin typeface="Helvetica" pitchFamily="2" charset="0"/>
              </a:rPr>
              <a:t>Bounding boxes are computed from the score map using various score map thresholds. Here boxes are shown at the optimal threshold (MaxBoxAccV3 recall)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i="0" dirty="0">
                <a:effectLst/>
                <a:latin typeface="Helvetica" pitchFamily="2" charset="0"/>
              </a:rPr>
              <a:t>Score map method: Image is masked with score map at threshold equal to mean score map value. Here the mask is filled with random values from image distribution in dataset.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i="0" dirty="0">
                <a:effectLst/>
                <a:latin typeface="Helvetica" pitchFamily="2" charset="0"/>
              </a:rPr>
              <a:t>Masked image is fed to network again, and process repeats until stop criterion is met (max iteration count or drop in prediction score higher than threshold)</a:t>
            </a:r>
            <a:endParaRPr lang="en-GB" i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Here: </a:t>
            </a:r>
            <a:r>
              <a:rPr lang="en-GB" dirty="0" err="1"/>
              <a:t>bbox</a:t>
            </a:r>
            <a:r>
              <a:rPr lang="en-GB" dirty="0"/>
              <a:t> merge strategy is ‘add’.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31257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1726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Trends </a:t>
            </a:r>
          </a:p>
          <a:p>
            <a:r>
              <a:rPr lang="en-GB" dirty="0"/>
              <a:t>By colour: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Best: Grad-CAM++ and Score-CAM in nearly all datasets both for  vanilla and </a:t>
            </a:r>
            <a:r>
              <a:rPr lang="en-GB" dirty="0" err="1"/>
              <a:t>MinMaxCAM</a:t>
            </a:r>
            <a:r>
              <a:rPr lang="en-GB" dirty="0"/>
              <a:t>-regularized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Worst: CAM (more focus on discriminative features)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By instance count: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Localization performance (precision/recall) decreases as number of object instances increases in images</a:t>
            </a:r>
          </a:p>
          <a:p>
            <a:r>
              <a:rPr lang="en-GB" dirty="0">
                <a:effectLst/>
                <a:latin typeface="+mn-lt"/>
              </a:rPr>
              <a:t>By regularization: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+mn-lt"/>
              </a:rPr>
              <a:t>Trends from vanilla model are also found in </a:t>
            </a:r>
            <a:r>
              <a:rPr lang="en-GB" dirty="0" err="1">
                <a:effectLst/>
                <a:latin typeface="+mn-lt"/>
              </a:rPr>
              <a:t>MinMaxCAM</a:t>
            </a:r>
            <a:r>
              <a:rPr lang="en-GB" dirty="0">
                <a:effectLst/>
                <a:latin typeface="+mn-lt"/>
              </a:rPr>
              <a:t>-regularized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+mn-lt"/>
              </a:rPr>
              <a:t>Precision is better for </a:t>
            </a:r>
            <a:r>
              <a:rPr lang="en-GB" dirty="0" err="1">
                <a:effectLst/>
                <a:latin typeface="+mn-lt"/>
              </a:rPr>
              <a:t>MinMaxCAM</a:t>
            </a:r>
            <a:r>
              <a:rPr lang="en-GB" dirty="0">
                <a:effectLst/>
                <a:latin typeface="+mn-lt"/>
              </a:rPr>
              <a:t>-regularized model (less background activations)</a:t>
            </a:r>
            <a:endParaRPr lang="en-GB" dirty="0"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effectLst/>
              <a:latin typeface="Helvetica" pitchFamily="2" charset="0"/>
            </a:endParaRPr>
          </a:p>
          <a:p>
            <a:pPr marL="171450" indent="-171450">
              <a:buFontTx/>
              <a:buChar char="-"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439696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Trends </a:t>
            </a:r>
          </a:p>
          <a:p>
            <a:r>
              <a:rPr lang="en-GB" dirty="0"/>
              <a:t>By colour: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Best: Grad-CAM++ in nearly all datasets and for both non-regularized and </a:t>
            </a:r>
            <a:r>
              <a:rPr lang="en-GB" dirty="0" err="1"/>
              <a:t>MinMaxCAM</a:t>
            </a:r>
            <a:r>
              <a:rPr lang="en-GB" dirty="0"/>
              <a:t>-regularized ResNet-50 network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Worst: Score-CAM 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i="0" dirty="0">
                <a:effectLst/>
                <a:latin typeface="Helvetica" pitchFamily="2" charset="0"/>
              </a:rPr>
              <a:t>ImageNet is highly biased towards single-instance images, and Score-CAM doesn’t excel for single instance images.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i="0" dirty="0">
                <a:effectLst/>
                <a:latin typeface="Helvetica" pitchFamily="2" charset="0"/>
              </a:rPr>
              <a:t>Score-CAM produces produces more </a:t>
            </a:r>
            <a:r>
              <a:rPr lang="en-GB" i="0" dirty="0" err="1">
                <a:effectLst/>
                <a:latin typeface="Helvetica" pitchFamily="2" charset="0"/>
              </a:rPr>
              <a:t>faitful</a:t>
            </a:r>
            <a:r>
              <a:rPr lang="en-GB" i="0" dirty="0">
                <a:effectLst/>
                <a:latin typeface="Helvetica" pitchFamily="2" charset="0"/>
              </a:rPr>
              <a:t> explanations related to decision making process (classification) than Grad-CAM++ (less noisy than Grad-CAM++), which may not always provide the best localization performance.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GB" i="0" dirty="0">
                <a:effectLst/>
                <a:latin typeface="Helvetica" pitchFamily="2" charset="0"/>
              </a:rPr>
              <a:t>By regularization: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i="0" dirty="0">
                <a:effectLst/>
                <a:latin typeface="Helvetica" pitchFamily="2" charset="0"/>
              </a:rPr>
              <a:t>Better recall scores for </a:t>
            </a:r>
            <a:r>
              <a:rPr lang="en-GB" i="0" dirty="0" err="1">
                <a:effectLst/>
                <a:latin typeface="Helvetica" pitchFamily="2" charset="0"/>
              </a:rPr>
              <a:t>MinMaxCAM</a:t>
            </a:r>
            <a:r>
              <a:rPr lang="en-GB" i="0" dirty="0">
                <a:effectLst/>
                <a:latin typeface="Helvetica" pitchFamily="2" charset="0"/>
              </a:rPr>
              <a:t> regularized scores for Score-CAM-based method, not for CAM and Grad-CAM++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i="0" dirty="0">
                <a:effectLst/>
                <a:latin typeface="Helvetica" pitchFamily="2" charset="0"/>
              </a:rPr>
              <a:t>Precision improves: less background activations due to CRR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20132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BE" dirty="0"/>
              <a:t>Left: oracle-based iterative localizaiton, right: score map based iterative localization.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BE" dirty="0"/>
              <a:t>4 plots, for CAM, Grad-CAM++, Score-CAM and MinMaxCAM-regularized evaluated using CAM.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BE" dirty="0"/>
              <a:t>Horizontal line: baseline precision, vertical line: baseline recall. -&gt; 4 quadrants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B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BE" dirty="0"/>
              <a:t>Recall can be improved at cost of lower precision for all CAM-based methods (oracle and score map)</a:t>
            </a:r>
          </a:p>
          <a:p>
            <a:pPr marL="171450" indent="-171450">
              <a:buFontTx/>
              <a:buChar char="-"/>
            </a:pPr>
            <a:r>
              <a:rPr lang="en-GB" dirty="0"/>
              <a:t>M</a:t>
            </a:r>
            <a:r>
              <a:rPr lang="en-BE" dirty="0"/>
              <a:t>ask strategy less important (more clustered per merge strategy)</a:t>
            </a:r>
          </a:p>
          <a:p>
            <a:pPr marL="171450" indent="-171450">
              <a:buFontTx/>
              <a:buChar char="-"/>
            </a:pPr>
            <a:r>
              <a:rPr lang="en-BE" dirty="0"/>
              <a:t>Merge strategy important: add strategy best for recall, worst for precision</a:t>
            </a:r>
            <a:endParaRPr lang="en-GB" i="1" dirty="0">
              <a:effectLst/>
              <a:latin typeface="Helvetica" pitchFamily="2" charset="0"/>
            </a:endParaRPr>
          </a:p>
          <a:p>
            <a:pPr marL="171450" indent="-171450">
              <a:buFontTx/>
              <a:buChar char="-"/>
            </a:pPr>
            <a:r>
              <a:rPr lang="en-GB" i="0" dirty="0">
                <a:effectLst/>
                <a:latin typeface="Helvetica" pitchFamily="2" charset="0"/>
              </a:rPr>
              <a:t>Grad-CAM++ and Score-CAM can obtain highest gain in recall</a:t>
            </a:r>
          </a:p>
          <a:p>
            <a:pPr marL="171450" indent="-171450">
              <a:buFontTx/>
              <a:buChar char="-"/>
            </a:pPr>
            <a:r>
              <a:rPr lang="en-GB" i="0" dirty="0">
                <a:effectLst/>
                <a:latin typeface="Helvetica" pitchFamily="2" charset="0"/>
              </a:rPr>
              <a:t>Score map results are lower than oracle results</a:t>
            </a:r>
          </a:p>
          <a:p>
            <a:pPr marL="628650" lvl="1" indent="-171450">
              <a:buFontTx/>
              <a:buChar char="-"/>
            </a:pPr>
            <a:r>
              <a:rPr lang="en-GB" i="0" dirty="0">
                <a:effectLst/>
                <a:latin typeface="Helvetica" pitchFamily="2" charset="0"/>
              </a:rPr>
              <a:t>Average score map value threshold less accurate than oracle threshold (GT)</a:t>
            </a:r>
          </a:p>
          <a:p>
            <a:pPr marL="628650" lvl="1" indent="-171450">
              <a:buFontTx/>
              <a:buChar char="-"/>
            </a:pPr>
            <a:r>
              <a:rPr lang="en-GB" i="0" dirty="0">
                <a:effectLst/>
                <a:latin typeface="Helvetica" pitchFamily="2" charset="0"/>
              </a:rPr>
              <a:t>Simple structure of synthetic datasets: cleanly separated instances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415099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</a:t>
            </a:r>
            <a:r>
              <a:rPr lang="en-BE" dirty="0"/>
              <a:t>ualitative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591880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</a:t>
            </a:r>
            <a:r>
              <a:rPr lang="en-BE" dirty="0"/>
              <a:t>ualitative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152128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Discuss trends:</a:t>
            </a:r>
          </a:p>
          <a:p>
            <a:pPr marL="171450" indent="-171450">
              <a:buFontTx/>
              <a:buChar char="-"/>
            </a:pPr>
            <a:r>
              <a:rPr lang="en-GB" dirty="0"/>
              <a:t>R</a:t>
            </a:r>
            <a:r>
              <a:rPr lang="en-BE" dirty="0"/>
              <a:t>ecall increases, precision drops</a:t>
            </a:r>
          </a:p>
          <a:p>
            <a:pPr marL="171450" indent="-171450">
              <a:buFontTx/>
              <a:buChar char="-"/>
            </a:pPr>
            <a:r>
              <a:rPr lang="en-GB" dirty="0"/>
              <a:t>M</a:t>
            </a:r>
            <a:r>
              <a:rPr lang="en-BE" dirty="0"/>
              <a:t>ask strategy less important</a:t>
            </a:r>
          </a:p>
          <a:p>
            <a:pPr marL="171450" indent="-171450">
              <a:buFontTx/>
              <a:buChar char="-"/>
            </a:pPr>
            <a:r>
              <a:rPr lang="en-BE" dirty="0"/>
              <a:t>Merge strategy important</a:t>
            </a:r>
          </a:p>
          <a:p>
            <a:pPr marL="171450" indent="-171450">
              <a:buFontTx/>
              <a:buChar char="-"/>
            </a:pPr>
            <a:r>
              <a:rPr lang="en-BE" dirty="0"/>
              <a:t>Recall trend score map approach higher than oracle-based approach</a:t>
            </a:r>
          </a:p>
          <a:p>
            <a:pPr marL="628650" lvl="1" indent="-171450">
              <a:buFontTx/>
              <a:buChar char="-"/>
            </a:pPr>
            <a:r>
              <a:rPr lang="en-BE" dirty="0"/>
              <a:t>In contrast with synthetic datasets</a:t>
            </a:r>
          </a:p>
          <a:p>
            <a:pPr marL="628650" lvl="1" indent="-171450">
              <a:buFontTx/>
              <a:buChar char="-"/>
            </a:pPr>
            <a:r>
              <a:rPr lang="en-BE" dirty="0"/>
              <a:t>Intuition: </a:t>
            </a:r>
          </a:p>
          <a:p>
            <a:pPr marL="1085850" lvl="2" indent="-171450">
              <a:buFontTx/>
              <a:buChar char="-"/>
            </a:pPr>
            <a:r>
              <a:rPr lang="en-BE" dirty="0"/>
              <a:t>ImageNet more complex structure: </a:t>
            </a:r>
            <a:r>
              <a:rPr lang="en-GB" dirty="0"/>
              <a:t>N</a:t>
            </a:r>
            <a:r>
              <a:rPr lang="en-BE" dirty="0"/>
              <a:t>o clean separationof object instances</a:t>
            </a:r>
          </a:p>
          <a:p>
            <a:pPr marL="1085850" lvl="2" indent="-171450">
              <a:buFontTx/>
              <a:buChar char="-"/>
            </a:pPr>
            <a:r>
              <a:rPr lang="en-BE" dirty="0"/>
              <a:t>Very diverse set of images. </a:t>
            </a:r>
          </a:p>
          <a:p>
            <a:pPr marL="1085850" lvl="2" indent="-171450">
              <a:buFontTx/>
              <a:buChar char="-"/>
            </a:pPr>
            <a:r>
              <a:rPr lang="en-BE" dirty="0"/>
              <a:t>Bounding box masks: Optimal threshold is tuned towards maximizing matches with GT</a:t>
            </a:r>
          </a:p>
          <a:p>
            <a:pPr marL="171450" indent="-171450">
              <a:buFontTx/>
              <a:buChar char="-"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97520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Qualitative example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56797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BE" dirty="0"/>
              <a:t>ime:</a:t>
            </a:r>
          </a:p>
          <a:p>
            <a:r>
              <a:rPr lang="en-BE" dirty="0"/>
              <a:t>10’ introduction + research method + methodology</a:t>
            </a:r>
          </a:p>
          <a:p>
            <a:r>
              <a:rPr lang="en-BE" dirty="0"/>
              <a:t>10’ experiments + conclusions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50628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Qualitative example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315964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476297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722851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034432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270793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380599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The </a:t>
            </a:r>
            <a:r>
              <a:rPr lang="en-BE" baseline="0" dirty="0"/>
              <a:t>research topic of this thesis is called “multiple-instance weakly supervised object localization” (multiple-instance WSOL).</a:t>
            </a:r>
          </a:p>
          <a:p>
            <a:r>
              <a:rPr lang="en-BE" baseline="0" dirty="0"/>
              <a:t>So, let’s first explain where in the object recognition landscape whe can situate multi-instance WSOL by looking at different tasks in this picture.</a:t>
            </a:r>
          </a:p>
          <a:p>
            <a:endParaRPr lang="en-B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dirty="0"/>
              <a:t>Image classification</a:t>
            </a:r>
            <a:r>
              <a:rPr lang="en-BE" b="0" baseline="0" dirty="0"/>
              <a:t> </a:t>
            </a:r>
            <a:r>
              <a:rPr lang="en-BE" dirty="0"/>
              <a:t>deals with assigning a single label or category) to</a:t>
            </a:r>
            <a:r>
              <a:rPr lang="en-BE" baseline="0" dirty="0"/>
              <a:t> an image. Here the label is CAT.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Object localization</a:t>
            </a:r>
            <a:r>
              <a:rPr lang="en-BE" b="0" baseline="0" dirty="0"/>
              <a:t> deals with localizing objects in an image by indicating their bounding box. In the case of </a:t>
            </a:r>
            <a:r>
              <a:rPr lang="en-BE" b="1" baseline="0" dirty="0"/>
              <a:t>WSOL</a:t>
            </a:r>
            <a:r>
              <a:rPr lang="en-BE" b="0" baseline="0" dirty="0"/>
              <a:t>, only a single object is localized by training a model with class labels only.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Object detection</a:t>
            </a:r>
            <a:r>
              <a:rPr lang="en-BE" b="0" baseline="0" dirty="0"/>
              <a:t> is the task of locating objects in an image with bounding boxes and assigning a class label for each detection.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Instance segmentation</a:t>
            </a:r>
            <a:r>
              <a:rPr lang="en-BE" b="0" baseline="0" dirty="0"/>
              <a:t> deals with assigning a class label for each pixel of an image.</a:t>
            </a:r>
            <a:endParaRPr lang="en-BE" b="1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BE" b="0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BE" b="1" baseline="0" dirty="0"/>
              <a:t>Just as WSOL, multi-instance WSOL</a:t>
            </a:r>
            <a:r>
              <a:rPr lang="en-BE" b="0" baseline="0" dirty="0"/>
              <a:t> uses only class labels to train a model for localization, but it extends WSOL to find mutiple objects of the same class.</a:t>
            </a:r>
            <a:endParaRPr lang="en-BE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682650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Classifier is trained using image-level class labels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Activation map = weighted </a:t>
            </a:r>
            <a:r>
              <a:rPr lang="en-GB" dirty="0">
                <a:solidFill>
                  <a:srgbClr val="C00000"/>
                </a:solidFill>
              </a:rPr>
              <a:t>(*)</a:t>
            </a:r>
            <a:r>
              <a:rPr lang="en-GB" dirty="0"/>
              <a:t> combination of feature maps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Binary mask = Activation map &gt; threshold 𝛕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Predicted bounding boxes are computed from contours in binary mask</a:t>
            </a:r>
          </a:p>
          <a:p>
            <a:pPr lvl="1"/>
            <a:endParaRPr lang="en-GB" dirty="0"/>
          </a:p>
          <a:p>
            <a:pPr marL="0" indent="0">
              <a:buNone/>
            </a:pPr>
            <a:r>
              <a:rPr lang="en-GB" sz="1700" dirty="0">
                <a:solidFill>
                  <a:srgbClr val="C00000"/>
                </a:solidFill>
              </a:rPr>
              <a:t>(*) Weight computation is specific to CAM-based method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392525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i="0" dirty="0">
                <a:effectLst/>
                <a:latin typeface="Helvetica" pitchFamily="2" charset="0"/>
              </a:rPr>
              <a:t>Recall is highest for the single-instance dataset, and significantly drops significantly as more object instances are present in the images of a dataset.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i="0" dirty="0">
                <a:effectLst/>
                <a:latin typeface="Helvetica" pitchFamily="2" charset="0"/>
              </a:rPr>
              <a:t>For ImageNet datasets with eight or more instances, recall seems to be rather similar.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i="0" dirty="0">
                <a:effectLst/>
                <a:latin typeface="Helvetica" pitchFamily="2" charset="0"/>
              </a:rPr>
              <a:t>Overall recall for singe ImageNet dataset was: 0.38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i="0" dirty="0">
                <a:effectLst/>
                <a:latin typeface="Helvetica" pitchFamily="2" charset="0"/>
              </a:rPr>
              <a:t>We observed a similar pattern for the synthetic: recall decreases for images with more instances.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360103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By method</a:t>
            </a:r>
          </a:p>
          <a:p>
            <a:pPr marL="171450" indent="-171450">
              <a:buFontTx/>
              <a:buChar char="-"/>
            </a:pPr>
            <a:r>
              <a:rPr lang="en-BE" dirty="0"/>
              <a:t>Grad-CAM++ best, Score-CAM worst (not particularly excelling for single-instance images)</a:t>
            </a:r>
          </a:p>
          <a:p>
            <a:pPr marL="0" indent="0">
              <a:buFontTx/>
              <a:buNone/>
            </a:pPr>
            <a:r>
              <a:rPr lang="en-BE" dirty="0"/>
              <a:t>By regularization</a:t>
            </a:r>
          </a:p>
          <a:p>
            <a:pPr marL="0" indent="0">
              <a:buFontTx/>
              <a:buNone/>
            </a:pPr>
            <a:r>
              <a:rPr lang="en-BE" dirty="0"/>
              <a:t>- MinMaxCAM worse than non-regularized (not show at same threshold)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70700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474127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By method</a:t>
            </a:r>
          </a:p>
          <a:p>
            <a:pPr marL="171450" indent="-171450">
              <a:buFontTx/>
              <a:buChar char="-"/>
            </a:pPr>
            <a:r>
              <a:rPr lang="en-BE" dirty="0"/>
              <a:t>Grad-CAM++ best, Score-CAM worst</a:t>
            </a:r>
          </a:p>
          <a:p>
            <a:pPr marL="0" indent="0">
              <a:buFontTx/>
              <a:buNone/>
            </a:pPr>
            <a:r>
              <a:rPr lang="en-BE" dirty="0"/>
              <a:t>By regularization</a:t>
            </a:r>
          </a:p>
          <a:p>
            <a:pPr marL="0" indent="0">
              <a:buFontTx/>
              <a:buNone/>
            </a:pPr>
            <a:r>
              <a:rPr lang="en-BE" dirty="0"/>
              <a:t>- MinMaxCAM worse than non-regularized (not show at same threshold)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822263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Regularization effect: less background activations.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768624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Regularization effect: less background activations.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284414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Regularization effect: less background activations.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123118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981835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Qualitative example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038602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Qualitative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40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600997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Remark: keep as backup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41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174944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42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630383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BoxAcc for 1, 2, 3, 4 instance datasets</a:t>
            </a:r>
          </a:p>
          <a:p>
            <a:pPr marL="171450" indent="-171450">
              <a:buFontTx/>
              <a:buChar char="-"/>
            </a:pPr>
            <a:r>
              <a:rPr lang="en-BE" dirty="0"/>
              <a:t>1 instance: All CAM methods perform similarly, outperformed by ScoreCAM</a:t>
            </a:r>
          </a:p>
          <a:p>
            <a:pPr marL="171450" indent="-171450">
              <a:buFontTx/>
              <a:buChar char="-"/>
            </a:pPr>
            <a:r>
              <a:rPr lang="en-BE" dirty="0"/>
              <a:t>2,3,4: ScoreCAM performance margin over others even more pronounced</a:t>
            </a:r>
          </a:p>
          <a:p>
            <a:pPr marL="171450" indent="-171450">
              <a:buFontTx/>
              <a:buChar char="-"/>
            </a:pPr>
            <a:r>
              <a:rPr lang="en-BE" dirty="0"/>
              <a:t>Optimal CAM threshold similar for all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43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39054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39433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PR-Curves at varying CAM thresholds: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Allows us to choose preferred operating thresholds that provides the best precision-recall trade-off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1 instance: similar performance for all methods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2,3,4 instance: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BE" dirty="0"/>
              <a:t>ScoreCAM outperforms rest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BE" dirty="0"/>
              <a:t>AUC drops significantly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44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34529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920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67533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23302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BE" dirty="0"/>
              <a:t>emark: discuss difference with BoxAcc and why BoxAcc is not applicable for multi-instance localization.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95243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15139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only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A766-FA6C-4E42-BAD1-58E378599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DCFB5-39F0-E04F-B592-B890194C07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5A4F71-3F20-42EB-95C9-52E7339E42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1516380"/>
            <a:ext cx="10944225" cy="472090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8563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6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A64A23-42F4-0341-A372-ED0B454B67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19D3F277-1732-274A-BDAC-F3BB5EB7334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664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C73DE83C-1825-BF4A-A473-AF62420F8C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10221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9" name="Tijdelijke aanduiding voor afbeelding 33">
            <a:extLst>
              <a:ext uri="{FF2B5EF4-FFF2-40B4-BE49-F238E27FC236}">
                <a16:creationId xmlns:a16="http://schemas.microsoft.com/office/drawing/2014/main" id="{64A41B62-3349-A641-9E85-33C3E278DD4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41330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88F6B30C-94E8-264F-86F5-31D0E47D7244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058585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61850B4-D4F1-234A-9F22-195572228DA4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802688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DCDD9BD6-DB58-C84C-BD3C-F9652F4D492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326874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5" name="Tijdelijke aanduiding voor afbeelding 33">
            <a:extLst>
              <a:ext uri="{FF2B5EF4-FFF2-40B4-BE49-F238E27FC236}">
                <a16:creationId xmlns:a16="http://schemas.microsoft.com/office/drawing/2014/main" id="{965879DE-F296-964E-A952-9184C5050E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0664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7" name="Tijdelijke aanduiding voor afbeelding 33">
            <a:extLst>
              <a:ext uri="{FF2B5EF4-FFF2-40B4-BE49-F238E27FC236}">
                <a16:creationId xmlns:a16="http://schemas.microsoft.com/office/drawing/2014/main" id="{D15EA347-33D1-EE4E-9464-3CF0EAE3CC0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410221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9" name="Tijdelijke aanduiding voor afbeelding 33">
            <a:extLst>
              <a:ext uri="{FF2B5EF4-FFF2-40B4-BE49-F238E27FC236}">
                <a16:creationId xmlns:a16="http://schemas.microsoft.com/office/drawing/2014/main" id="{4EC1974C-2EB3-274B-A88C-617CC7414E5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141330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330314A6-BF29-EC42-BF75-622C5286D53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5058585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1" name="Tijdelijke aanduiding voor inhoud 2">
            <a:extLst>
              <a:ext uri="{FF2B5EF4-FFF2-40B4-BE49-F238E27FC236}">
                <a16:creationId xmlns:a16="http://schemas.microsoft.com/office/drawing/2014/main" id="{D6D76FCC-D508-DD4F-BB82-48A5BCC5457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8802688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2" name="Tijdelijke aanduiding voor inhoud 2">
            <a:extLst>
              <a:ext uri="{FF2B5EF4-FFF2-40B4-BE49-F238E27FC236}">
                <a16:creationId xmlns:a16="http://schemas.microsoft.com/office/drawing/2014/main" id="{125E4E80-E44F-EA4F-8054-6AB42A8470B4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326874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3528E721-8656-4BDD-B009-8819AFB97FC5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1339266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4" name="Content Placeholder 9">
            <a:extLst>
              <a:ext uri="{FF2B5EF4-FFF2-40B4-BE49-F238E27FC236}">
                <a16:creationId xmlns:a16="http://schemas.microsoft.com/office/drawing/2014/main" id="{2C048C0B-E29D-49EF-80B5-29D0B0F479C0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339266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5" name="Content Placeholder 9">
            <a:extLst>
              <a:ext uri="{FF2B5EF4-FFF2-40B4-BE49-F238E27FC236}">
                <a16:creationId xmlns:a16="http://schemas.microsoft.com/office/drawing/2014/main" id="{5F680696-8F3B-4E74-B265-71DF36E09776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5070977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6" name="Content Placeholder 9">
            <a:extLst>
              <a:ext uri="{FF2B5EF4-FFF2-40B4-BE49-F238E27FC236}">
                <a16:creationId xmlns:a16="http://schemas.microsoft.com/office/drawing/2014/main" id="{50B084AF-045B-4B49-8FBE-93ACB3E7F00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8802688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AD8E938A-1AD9-4373-BBFD-C7C066DAB3FA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5070977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8" name="Content Placeholder 9">
            <a:extLst>
              <a:ext uri="{FF2B5EF4-FFF2-40B4-BE49-F238E27FC236}">
                <a16:creationId xmlns:a16="http://schemas.microsoft.com/office/drawing/2014/main" id="{0C6D1181-34A3-47D3-99A2-1B802126EDC5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8802688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49166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-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06A4-C8C0-BA4F-A09B-9014BCE49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6E971-EE47-7745-ACA8-1DEF0415F3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967EE9E6-2701-5E4F-A341-5478485FBD8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1578459"/>
            <a:ext cx="10944224" cy="465882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Arial" panose="020B0604020202020204" pitchFamily="34" charset="0"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tabLst/>
              <a:defRPr/>
            </a:pPr>
            <a:r>
              <a:rPr lang="en-US" noProof="0"/>
              <a:t>Click the icon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3082753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chart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F6014-7DB0-CF4A-88E9-463AB221A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5457A-9933-1149-9392-ABAF631B7C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3AF460E3-37FD-6B4C-86A1-EEC95DD40B34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2760663"/>
            <a:ext cx="10944224" cy="34766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object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A507705-E8A5-0A44-A7D0-4ECFDD43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88" y="1690688"/>
            <a:ext cx="10936287" cy="885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83614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UAntwerpen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0802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Antwerpen_titl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AABACC8-28A2-D34B-8A1E-5CF7BA9005CC}"/>
              </a:ext>
            </a:extLst>
          </p:cNvPr>
          <p:cNvSpPr/>
          <p:nvPr userDrawn="1"/>
        </p:nvSpPr>
        <p:spPr>
          <a:xfrm>
            <a:off x="623888" y="627478"/>
            <a:ext cx="10954551" cy="5618356"/>
          </a:xfrm>
          <a:custGeom>
            <a:avLst/>
            <a:gdLst>
              <a:gd name="connsiteX0" fmla="*/ 0 w 10296525"/>
              <a:gd name="connsiteY0" fmla="*/ 0 h 4968875"/>
              <a:gd name="connsiteX1" fmla="*/ 10296525 w 10296525"/>
              <a:gd name="connsiteY1" fmla="*/ 0 h 4968875"/>
              <a:gd name="connsiteX2" fmla="*/ 10296525 w 10296525"/>
              <a:gd name="connsiteY2" fmla="*/ 4968875 h 4968875"/>
              <a:gd name="connsiteX3" fmla="*/ 253304 w 10296525"/>
              <a:gd name="connsiteY3" fmla="*/ 4968875 h 4968875"/>
              <a:gd name="connsiteX4" fmla="*/ 202263 w 10296525"/>
              <a:gd name="connsiteY4" fmla="*/ 4963730 h 4968875"/>
              <a:gd name="connsiteX5" fmla="*/ 0 w 10296525"/>
              <a:gd name="connsiteY5" fmla="*/ 4715562 h 4968875"/>
              <a:gd name="connsiteX6" fmla="*/ 0 w 10296525"/>
              <a:gd name="connsiteY6" fmla="*/ 0 h 4968875"/>
              <a:gd name="connsiteX0" fmla="*/ 0 w 10629811"/>
              <a:gd name="connsiteY0" fmla="*/ 0 h 4968875"/>
              <a:gd name="connsiteX1" fmla="*/ 10629811 w 10629811"/>
              <a:gd name="connsiteY1" fmla="*/ 8546 h 4968875"/>
              <a:gd name="connsiteX2" fmla="*/ 10296525 w 10629811"/>
              <a:gd name="connsiteY2" fmla="*/ 4968875 h 4968875"/>
              <a:gd name="connsiteX3" fmla="*/ 253304 w 10629811"/>
              <a:gd name="connsiteY3" fmla="*/ 4968875 h 4968875"/>
              <a:gd name="connsiteX4" fmla="*/ 202263 w 10629811"/>
              <a:gd name="connsiteY4" fmla="*/ 4963730 h 4968875"/>
              <a:gd name="connsiteX5" fmla="*/ 0 w 10629811"/>
              <a:gd name="connsiteY5" fmla="*/ 4715562 h 4968875"/>
              <a:gd name="connsiteX6" fmla="*/ 0 w 10629811"/>
              <a:gd name="connsiteY6" fmla="*/ 0 h 4968875"/>
              <a:gd name="connsiteX0" fmla="*/ 0 w 10629811"/>
              <a:gd name="connsiteY0" fmla="*/ 0 h 4977421"/>
              <a:gd name="connsiteX1" fmla="*/ 10629811 w 10629811"/>
              <a:gd name="connsiteY1" fmla="*/ 8546 h 4977421"/>
              <a:gd name="connsiteX2" fmla="*/ 10629811 w 10629811"/>
              <a:gd name="connsiteY2" fmla="*/ 4977421 h 4977421"/>
              <a:gd name="connsiteX3" fmla="*/ 253304 w 10629811"/>
              <a:gd name="connsiteY3" fmla="*/ 4968875 h 4977421"/>
              <a:gd name="connsiteX4" fmla="*/ 202263 w 10629811"/>
              <a:gd name="connsiteY4" fmla="*/ 4963730 h 4977421"/>
              <a:gd name="connsiteX5" fmla="*/ 0 w 10629811"/>
              <a:gd name="connsiteY5" fmla="*/ 4715562 h 4977421"/>
              <a:gd name="connsiteX6" fmla="*/ 0 w 10629811"/>
              <a:gd name="connsiteY6" fmla="*/ 0 h 4977421"/>
              <a:gd name="connsiteX0" fmla="*/ 8545 w 10629811"/>
              <a:gd name="connsiteY0" fmla="*/ 0 h 5618356"/>
              <a:gd name="connsiteX1" fmla="*/ 10629811 w 10629811"/>
              <a:gd name="connsiteY1" fmla="*/ 649481 h 5618356"/>
              <a:gd name="connsiteX2" fmla="*/ 10629811 w 10629811"/>
              <a:gd name="connsiteY2" fmla="*/ 5618356 h 5618356"/>
              <a:gd name="connsiteX3" fmla="*/ 253304 w 10629811"/>
              <a:gd name="connsiteY3" fmla="*/ 5609810 h 5618356"/>
              <a:gd name="connsiteX4" fmla="*/ 202263 w 10629811"/>
              <a:gd name="connsiteY4" fmla="*/ 5604665 h 5618356"/>
              <a:gd name="connsiteX5" fmla="*/ 0 w 10629811"/>
              <a:gd name="connsiteY5" fmla="*/ 5356497 h 5618356"/>
              <a:gd name="connsiteX6" fmla="*/ 8545 w 10629811"/>
              <a:gd name="connsiteY6" fmla="*/ 0 h 5618356"/>
              <a:gd name="connsiteX0" fmla="*/ 8545 w 10946005"/>
              <a:gd name="connsiteY0" fmla="*/ 0 h 5618356"/>
              <a:gd name="connsiteX1" fmla="*/ 10946005 w 10946005"/>
              <a:gd name="connsiteY1" fmla="*/ 8546 h 5618356"/>
              <a:gd name="connsiteX2" fmla="*/ 10629811 w 10946005"/>
              <a:gd name="connsiteY2" fmla="*/ 5618356 h 5618356"/>
              <a:gd name="connsiteX3" fmla="*/ 253304 w 10946005"/>
              <a:gd name="connsiteY3" fmla="*/ 5609810 h 5618356"/>
              <a:gd name="connsiteX4" fmla="*/ 202263 w 10946005"/>
              <a:gd name="connsiteY4" fmla="*/ 5604665 h 5618356"/>
              <a:gd name="connsiteX5" fmla="*/ 0 w 10946005"/>
              <a:gd name="connsiteY5" fmla="*/ 5356497 h 5618356"/>
              <a:gd name="connsiteX6" fmla="*/ 8545 w 10946005"/>
              <a:gd name="connsiteY6" fmla="*/ 0 h 5618356"/>
              <a:gd name="connsiteX0" fmla="*/ 8545 w 10954551"/>
              <a:gd name="connsiteY0" fmla="*/ 0 h 5618356"/>
              <a:gd name="connsiteX1" fmla="*/ 10946005 w 10954551"/>
              <a:gd name="connsiteY1" fmla="*/ 8546 h 5618356"/>
              <a:gd name="connsiteX2" fmla="*/ 10954551 w 10954551"/>
              <a:gd name="connsiteY2" fmla="*/ 5618356 h 5618356"/>
              <a:gd name="connsiteX3" fmla="*/ 253304 w 10954551"/>
              <a:gd name="connsiteY3" fmla="*/ 5609810 h 5618356"/>
              <a:gd name="connsiteX4" fmla="*/ 202263 w 10954551"/>
              <a:gd name="connsiteY4" fmla="*/ 5604665 h 5618356"/>
              <a:gd name="connsiteX5" fmla="*/ 0 w 10954551"/>
              <a:gd name="connsiteY5" fmla="*/ 5356497 h 5618356"/>
              <a:gd name="connsiteX6" fmla="*/ 8545 w 10954551"/>
              <a:gd name="connsiteY6" fmla="*/ 0 h 56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4551" h="5618356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1D26ADD-50E0-864E-879F-AED5604BF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53" y="2318879"/>
            <a:ext cx="109639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34ABFA-B94B-7346-9AA3-E2278EC84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53" y="4071937"/>
            <a:ext cx="10963985" cy="1043343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7" name="Afbeelding 5">
            <a:extLst>
              <a:ext uri="{FF2B5EF4-FFF2-40B4-BE49-F238E27FC236}">
                <a16:creationId xmlns:a16="http://schemas.microsoft.com/office/drawing/2014/main" id="{B9DEEA89-1D64-4629-B832-554B89D05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3203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leredful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7ABBDCB5-5D2A-8947-AEB8-B06A6093E3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37623"/>
            <a:ext cx="10944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DBF08461-C600-4C47-803A-43BF0EAD9B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888" y="4471987"/>
            <a:ext cx="10944225" cy="1062037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6" name="Afbeelding 12">
            <a:extLst>
              <a:ext uri="{FF2B5EF4-FFF2-40B4-BE49-F238E27FC236}">
                <a16:creationId xmlns:a16="http://schemas.microsoft.com/office/drawing/2014/main" id="{D9C957F6-60B6-4D8B-A101-1844D34A62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23059" y="1506906"/>
            <a:ext cx="2745882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8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l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AABACC8-28A2-D34B-8A1E-5CF7BA9005CC}"/>
              </a:ext>
            </a:extLst>
          </p:cNvPr>
          <p:cNvSpPr/>
          <p:nvPr userDrawn="1"/>
        </p:nvSpPr>
        <p:spPr>
          <a:xfrm>
            <a:off x="623888" y="627478"/>
            <a:ext cx="10954551" cy="5618356"/>
          </a:xfrm>
          <a:custGeom>
            <a:avLst/>
            <a:gdLst>
              <a:gd name="connsiteX0" fmla="*/ 0 w 10296525"/>
              <a:gd name="connsiteY0" fmla="*/ 0 h 4968875"/>
              <a:gd name="connsiteX1" fmla="*/ 10296525 w 10296525"/>
              <a:gd name="connsiteY1" fmla="*/ 0 h 4968875"/>
              <a:gd name="connsiteX2" fmla="*/ 10296525 w 10296525"/>
              <a:gd name="connsiteY2" fmla="*/ 4968875 h 4968875"/>
              <a:gd name="connsiteX3" fmla="*/ 253304 w 10296525"/>
              <a:gd name="connsiteY3" fmla="*/ 4968875 h 4968875"/>
              <a:gd name="connsiteX4" fmla="*/ 202263 w 10296525"/>
              <a:gd name="connsiteY4" fmla="*/ 4963730 h 4968875"/>
              <a:gd name="connsiteX5" fmla="*/ 0 w 10296525"/>
              <a:gd name="connsiteY5" fmla="*/ 4715562 h 4968875"/>
              <a:gd name="connsiteX6" fmla="*/ 0 w 10296525"/>
              <a:gd name="connsiteY6" fmla="*/ 0 h 4968875"/>
              <a:gd name="connsiteX0" fmla="*/ 0 w 10629811"/>
              <a:gd name="connsiteY0" fmla="*/ 0 h 4968875"/>
              <a:gd name="connsiteX1" fmla="*/ 10629811 w 10629811"/>
              <a:gd name="connsiteY1" fmla="*/ 8546 h 4968875"/>
              <a:gd name="connsiteX2" fmla="*/ 10296525 w 10629811"/>
              <a:gd name="connsiteY2" fmla="*/ 4968875 h 4968875"/>
              <a:gd name="connsiteX3" fmla="*/ 253304 w 10629811"/>
              <a:gd name="connsiteY3" fmla="*/ 4968875 h 4968875"/>
              <a:gd name="connsiteX4" fmla="*/ 202263 w 10629811"/>
              <a:gd name="connsiteY4" fmla="*/ 4963730 h 4968875"/>
              <a:gd name="connsiteX5" fmla="*/ 0 w 10629811"/>
              <a:gd name="connsiteY5" fmla="*/ 4715562 h 4968875"/>
              <a:gd name="connsiteX6" fmla="*/ 0 w 10629811"/>
              <a:gd name="connsiteY6" fmla="*/ 0 h 4968875"/>
              <a:gd name="connsiteX0" fmla="*/ 0 w 10629811"/>
              <a:gd name="connsiteY0" fmla="*/ 0 h 4977421"/>
              <a:gd name="connsiteX1" fmla="*/ 10629811 w 10629811"/>
              <a:gd name="connsiteY1" fmla="*/ 8546 h 4977421"/>
              <a:gd name="connsiteX2" fmla="*/ 10629811 w 10629811"/>
              <a:gd name="connsiteY2" fmla="*/ 4977421 h 4977421"/>
              <a:gd name="connsiteX3" fmla="*/ 253304 w 10629811"/>
              <a:gd name="connsiteY3" fmla="*/ 4968875 h 4977421"/>
              <a:gd name="connsiteX4" fmla="*/ 202263 w 10629811"/>
              <a:gd name="connsiteY4" fmla="*/ 4963730 h 4977421"/>
              <a:gd name="connsiteX5" fmla="*/ 0 w 10629811"/>
              <a:gd name="connsiteY5" fmla="*/ 4715562 h 4977421"/>
              <a:gd name="connsiteX6" fmla="*/ 0 w 10629811"/>
              <a:gd name="connsiteY6" fmla="*/ 0 h 4977421"/>
              <a:gd name="connsiteX0" fmla="*/ 8545 w 10629811"/>
              <a:gd name="connsiteY0" fmla="*/ 0 h 5618356"/>
              <a:gd name="connsiteX1" fmla="*/ 10629811 w 10629811"/>
              <a:gd name="connsiteY1" fmla="*/ 649481 h 5618356"/>
              <a:gd name="connsiteX2" fmla="*/ 10629811 w 10629811"/>
              <a:gd name="connsiteY2" fmla="*/ 5618356 h 5618356"/>
              <a:gd name="connsiteX3" fmla="*/ 253304 w 10629811"/>
              <a:gd name="connsiteY3" fmla="*/ 5609810 h 5618356"/>
              <a:gd name="connsiteX4" fmla="*/ 202263 w 10629811"/>
              <a:gd name="connsiteY4" fmla="*/ 5604665 h 5618356"/>
              <a:gd name="connsiteX5" fmla="*/ 0 w 10629811"/>
              <a:gd name="connsiteY5" fmla="*/ 5356497 h 5618356"/>
              <a:gd name="connsiteX6" fmla="*/ 8545 w 10629811"/>
              <a:gd name="connsiteY6" fmla="*/ 0 h 5618356"/>
              <a:gd name="connsiteX0" fmla="*/ 8545 w 10946005"/>
              <a:gd name="connsiteY0" fmla="*/ 0 h 5618356"/>
              <a:gd name="connsiteX1" fmla="*/ 10946005 w 10946005"/>
              <a:gd name="connsiteY1" fmla="*/ 8546 h 5618356"/>
              <a:gd name="connsiteX2" fmla="*/ 10629811 w 10946005"/>
              <a:gd name="connsiteY2" fmla="*/ 5618356 h 5618356"/>
              <a:gd name="connsiteX3" fmla="*/ 253304 w 10946005"/>
              <a:gd name="connsiteY3" fmla="*/ 5609810 h 5618356"/>
              <a:gd name="connsiteX4" fmla="*/ 202263 w 10946005"/>
              <a:gd name="connsiteY4" fmla="*/ 5604665 h 5618356"/>
              <a:gd name="connsiteX5" fmla="*/ 0 w 10946005"/>
              <a:gd name="connsiteY5" fmla="*/ 5356497 h 5618356"/>
              <a:gd name="connsiteX6" fmla="*/ 8545 w 10946005"/>
              <a:gd name="connsiteY6" fmla="*/ 0 h 5618356"/>
              <a:gd name="connsiteX0" fmla="*/ 8545 w 10954551"/>
              <a:gd name="connsiteY0" fmla="*/ 0 h 5618356"/>
              <a:gd name="connsiteX1" fmla="*/ 10946005 w 10954551"/>
              <a:gd name="connsiteY1" fmla="*/ 8546 h 5618356"/>
              <a:gd name="connsiteX2" fmla="*/ 10954551 w 10954551"/>
              <a:gd name="connsiteY2" fmla="*/ 5618356 h 5618356"/>
              <a:gd name="connsiteX3" fmla="*/ 253304 w 10954551"/>
              <a:gd name="connsiteY3" fmla="*/ 5609810 h 5618356"/>
              <a:gd name="connsiteX4" fmla="*/ 202263 w 10954551"/>
              <a:gd name="connsiteY4" fmla="*/ 5604665 h 5618356"/>
              <a:gd name="connsiteX5" fmla="*/ 0 w 10954551"/>
              <a:gd name="connsiteY5" fmla="*/ 5356497 h 5618356"/>
              <a:gd name="connsiteX6" fmla="*/ 8545 w 10954551"/>
              <a:gd name="connsiteY6" fmla="*/ 0 h 56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4551" h="5618356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1D26ADD-50E0-864E-879F-AED5604BF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53" y="2318879"/>
            <a:ext cx="109639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34ABFA-B94B-7346-9AA3-E2278EC84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53" y="4071937"/>
            <a:ext cx="10963985" cy="1043343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7" name="Afbeelding 5">
            <a:extLst>
              <a:ext uri="{FF2B5EF4-FFF2-40B4-BE49-F238E27FC236}">
                <a16:creationId xmlns:a16="http://schemas.microsoft.com/office/drawing/2014/main" id="{B9DEEA89-1D64-4629-B832-554B89D05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889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with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C3132F7D-D063-1C4B-8D0F-49AC33221A4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3398203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99222-05DA-F24F-99F4-A098BCC40D8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pic>
        <p:nvPicPr>
          <p:cNvPr id="14" name="Afbeelding 5">
            <a:extLst>
              <a:ext uri="{FF2B5EF4-FFF2-40B4-BE49-F238E27FC236}">
                <a16:creationId xmlns:a16="http://schemas.microsoft.com/office/drawing/2014/main" id="{5364E5CA-8701-44A9-9FAA-5375A1F5CE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90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3">
            <a:extLst>
              <a:ext uri="{FF2B5EF4-FFF2-40B4-BE49-F238E27FC236}">
                <a16:creationId xmlns:a16="http://schemas.microsoft.com/office/drawing/2014/main" id="{BF020726-1AA6-EE4D-9CD8-9B40673609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89753A3A-E019-254C-9677-C9C519017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8" y="3613790"/>
            <a:ext cx="376159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First Name Name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4D01101A-4B64-9146-92CB-AB7133B61F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8" y="1500371"/>
            <a:ext cx="3762375" cy="1945955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Quote</a:t>
            </a:r>
          </a:p>
        </p:txBody>
      </p:sp>
    </p:spTree>
    <p:extLst>
      <p:ext uri="{BB962C8B-B14F-4D97-AF65-F5344CB8AC3E}">
        <p14:creationId xmlns:p14="http://schemas.microsoft.com/office/powerpoint/2010/main" val="1092190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1B9851-093E-A241-B582-F0998CFFFE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041CBA9C-BD5E-424C-93BC-60164869E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4313" y="620713"/>
            <a:ext cx="5003800" cy="1385085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32">
            <a:extLst>
              <a:ext uri="{FF2B5EF4-FFF2-40B4-BE49-F238E27FC236}">
                <a16:creationId xmlns:a16="http://schemas.microsoft.com/office/drawing/2014/main" id="{971C9B50-FEE3-1047-A14B-9C8C2F5D606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00C433-47C4-4D3D-A245-AA41DF75B6E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564313" y="2271713"/>
            <a:ext cx="5004000" cy="3965575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/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1791485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quoteand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09DBE046-B8F3-D840-ABA8-37DDBE8E14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29C33EA9-EAA8-554B-9770-EC4BF96CD4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9" y="3613790"/>
            <a:ext cx="341573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First Name Name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9A2A5195-C3FC-3548-A159-FD845F8D8A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9" y="1500371"/>
            <a:ext cx="3416443" cy="1945955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Quote</a:t>
            </a:r>
          </a:p>
        </p:txBody>
      </p:sp>
      <p:pic>
        <p:nvPicPr>
          <p:cNvPr id="16" name="Afbeelding 5">
            <a:extLst>
              <a:ext uri="{FF2B5EF4-FFF2-40B4-BE49-F238E27FC236}">
                <a16:creationId xmlns:a16="http://schemas.microsoft.com/office/drawing/2014/main" id="{D1E7E4FE-EB1E-4D7F-8B3F-62E84FC8F5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745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Antwerpen-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06A4-C8C0-BA4F-A09B-9014BCE49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6E971-EE47-7745-ACA8-1DEF0415F3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967EE9E6-2701-5E4F-A341-5478485FBD8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1578459"/>
            <a:ext cx="10944224" cy="465882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Arial" panose="020B0604020202020204" pitchFamily="34" charset="0"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tabLst/>
              <a:defRPr/>
            </a:pPr>
            <a:r>
              <a:rPr lang="en-US" noProof="0"/>
              <a:t>Click the icon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34254503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Antwerpen_2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09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3391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09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253391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88162A-5A9D-4BDD-AC29-D36DAB786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620713"/>
            <a:ext cx="10944226" cy="791794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0248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image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5">
            <a:extLst>
              <a:ext uri="{FF2B5EF4-FFF2-40B4-BE49-F238E27FC236}">
                <a16:creationId xmlns:a16="http://schemas.microsoft.com/office/drawing/2014/main" id="{B12DC5D2-C15B-384E-ACE3-F0E40CA5B4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19850" y="3790950"/>
            <a:ext cx="4679950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First Name Surname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8C578B-3D4D-A146-A851-282B51A240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550988"/>
            <a:ext cx="5148263" cy="200977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40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FontTx/>
              <a:buNone/>
              <a:defRPr b="1" i="0">
                <a:latin typeface="ITC Officina Sans Std Book" panose="020B0506040203020204" pitchFamily="34" charset="77"/>
              </a:defRPr>
            </a:lvl2pPr>
            <a:lvl3pPr>
              <a:buFontTx/>
              <a:buNone/>
              <a:defRPr b="1" i="0">
                <a:latin typeface="ITC Officina Sans Std Book" panose="020B0506040203020204" pitchFamily="34" charset="77"/>
              </a:defRPr>
            </a:lvl3pPr>
            <a:lvl4pPr>
              <a:buFontTx/>
              <a:buNone/>
              <a:defRPr b="1" i="0">
                <a:latin typeface="ITC Officina Sans Std Book" panose="020B0506040203020204" pitchFamily="34" charset="77"/>
              </a:defRPr>
            </a:lvl4pPr>
            <a:lvl5pPr>
              <a:buFontTx/>
              <a:buNone/>
              <a:defRPr b="1" i="0"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8" name="Picture Placeholder 32">
            <a:extLst>
              <a:ext uri="{FF2B5EF4-FFF2-40B4-BE49-F238E27FC236}">
                <a16:creationId xmlns:a16="http://schemas.microsoft.com/office/drawing/2014/main" id="{EC1F9A97-4534-9843-B646-D059D7C6C13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5BB1C7-FC5A-B946-BB68-C1CE13FA7270}"/>
              </a:ext>
            </a:extLst>
          </p:cNvPr>
          <p:cNvSpPr txBox="1"/>
          <p:nvPr userDrawn="1"/>
        </p:nvSpPr>
        <p:spPr>
          <a:xfrm>
            <a:off x="7758545" y="1939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1600" b="0" i="0" noProof="0">
              <a:latin typeface="ITC Officina Sans Std Book" panose="020B0506040203020204" pitchFamily="34" charset="77"/>
            </a:endParaRP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7E144AFC-D904-4FB6-B919-055F696512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pic>
        <p:nvPicPr>
          <p:cNvPr id="22" name="Afbeelding 9">
            <a:extLst>
              <a:ext uri="{FF2B5EF4-FFF2-40B4-BE49-F238E27FC236}">
                <a16:creationId xmlns:a16="http://schemas.microsoft.com/office/drawing/2014/main" id="{752406CF-E1DB-4F93-8F26-924E169462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19850" y="620713"/>
            <a:ext cx="4572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4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small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C6F1C0-FB41-374F-96D7-91F7C4144D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9356378E-A322-0148-887E-E179D9487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825" y="620713"/>
            <a:ext cx="7380287" cy="1524317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FF5D94AB-D4EB-5448-86E3-3EB6A7057B5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187825" y="2386148"/>
            <a:ext cx="7380287" cy="3851139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Object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6A3A24F-2120-4AFD-BACB-61D96D62CDE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3338512" cy="5616575"/>
          </a:xfrm>
          <a:custGeom>
            <a:avLst/>
            <a:gdLst>
              <a:gd name="connsiteX0" fmla="*/ 0 w 3338512"/>
              <a:gd name="connsiteY0" fmla="*/ 0 h 5616575"/>
              <a:gd name="connsiteX1" fmla="*/ 1897639 w 3338512"/>
              <a:gd name="connsiteY1" fmla="*/ 0 h 5616575"/>
              <a:gd name="connsiteX2" fmla="*/ 2245442 w 3338512"/>
              <a:gd name="connsiteY2" fmla="*/ 0 h 5616575"/>
              <a:gd name="connsiteX3" fmla="*/ 3338512 w 3338512"/>
              <a:gd name="connsiteY3" fmla="*/ 0 h 5616575"/>
              <a:gd name="connsiteX4" fmla="*/ 3338512 w 3338512"/>
              <a:gd name="connsiteY4" fmla="*/ 5616000 h 5616575"/>
              <a:gd name="connsiteX5" fmla="*/ 2245442 w 3338512"/>
              <a:gd name="connsiteY5" fmla="*/ 5616000 h 5616575"/>
              <a:gd name="connsiteX6" fmla="*/ 2245442 w 3338512"/>
              <a:gd name="connsiteY6" fmla="*/ 5616575 h 5616575"/>
              <a:gd name="connsiteX7" fmla="*/ 219036 w 3338512"/>
              <a:gd name="connsiteY7" fmla="*/ 5616575 h 5616575"/>
              <a:gd name="connsiteX8" fmla="*/ 174900 w 3338512"/>
              <a:gd name="connsiteY8" fmla="*/ 5611430 h 5616575"/>
              <a:gd name="connsiteX9" fmla="*/ 0 w 3338512"/>
              <a:gd name="connsiteY9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38512" h="5616575">
                <a:moveTo>
                  <a:pt x="0" y="0"/>
                </a:moveTo>
                <a:lnTo>
                  <a:pt x="1897639" y="0"/>
                </a:lnTo>
                <a:lnTo>
                  <a:pt x="2245442" y="0"/>
                </a:lnTo>
                <a:lnTo>
                  <a:pt x="3338512" y="0"/>
                </a:lnTo>
                <a:lnTo>
                  <a:pt x="3338512" y="5616000"/>
                </a:lnTo>
                <a:lnTo>
                  <a:pt x="2245442" y="5616000"/>
                </a:lnTo>
                <a:lnTo>
                  <a:pt x="2245442" y="5616575"/>
                </a:lnTo>
                <a:lnTo>
                  <a:pt x="219036" y="5616575"/>
                </a:lnTo>
                <a:lnTo>
                  <a:pt x="174900" y="5611430"/>
                </a:lnTo>
                <a:cubicBezTo>
                  <a:pt x="75085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 dirty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1467339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wide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B888CD-A307-4440-9DD3-B7D11E6E03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83767035-9902-FC49-AC72-35DC514AC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3981389"/>
            <a:ext cx="10934529" cy="665480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A4040A68-34E6-9A48-9414-CDB50C7EDBA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3888" y="4857371"/>
            <a:ext cx="10934529" cy="1379915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Object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9E92B83-A16B-FC4F-BC12-7624D8F2371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10934529" cy="3150175"/>
          </a:xfrm>
          <a:custGeom>
            <a:avLst/>
            <a:gdLst>
              <a:gd name="connsiteX0" fmla="*/ 0 w 10934529"/>
              <a:gd name="connsiteY0" fmla="*/ 0 h 3150175"/>
              <a:gd name="connsiteX1" fmla="*/ 10934529 w 10934529"/>
              <a:gd name="connsiteY1" fmla="*/ 0 h 3150175"/>
              <a:gd name="connsiteX2" fmla="*/ 10934529 w 10934529"/>
              <a:gd name="connsiteY2" fmla="*/ 3150175 h 3150175"/>
              <a:gd name="connsiteX3" fmla="*/ 253304 w 10934529"/>
              <a:gd name="connsiteY3" fmla="*/ 3150175 h 3150175"/>
              <a:gd name="connsiteX4" fmla="*/ 202263 w 10934529"/>
              <a:gd name="connsiteY4" fmla="*/ 3145030 h 3150175"/>
              <a:gd name="connsiteX5" fmla="*/ 0 w 10934529"/>
              <a:gd name="connsiteY5" fmla="*/ 2896862 h 315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4529" h="3150175">
                <a:moveTo>
                  <a:pt x="0" y="0"/>
                </a:moveTo>
                <a:lnTo>
                  <a:pt x="10934529" y="0"/>
                </a:lnTo>
                <a:lnTo>
                  <a:pt x="10934529" y="3150175"/>
                </a:lnTo>
                <a:lnTo>
                  <a:pt x="253304" y="3150175"/>
                </a:lnTo>
                <a:lnTo>
                  <a:pt x="202263" y="3145030"/>
                </a:lnTo>
                <a:cubicBezTo>
                  <a:pt x="86832" y="3121409"/>
                  <a:pt x="0" y="3019276"/>
                  <a:pt x="0" y="28968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360649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DA42F-3FB6-ED4E-BB67-A10574D209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AA798DC2-15C2-744D-A0DA-FBAD9971D4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0411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45C6B10F-3A7A-0A4C-A932-1D4E1382BFD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28097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999ECC60-AB72-8647-A135-FB0CF980826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2724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9EEB3BC6-5818-4244-A78C-1A7B9F04BE5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722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816787A9-2DFD-A54D-B3D1-B9387B7C89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80410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2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B04326B7-E91B-9740-A418-C88B2E74C60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128097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414A82-8300-43F5-8449-10B8D34A3010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32723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55D1222-512A-4020-AE86-8C428804EA1D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380410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A007419B-9354-4CE8-81AF-E975BC83ACBC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8128097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2180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9BF78AC3-F061-4145-A432-3FB7391D0F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14198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6" name="Tijdelijke aanduiding voor afbeelding 33">
            <a:extLst>
              <a:ext uri="{FF2B5EF4-FFF2-40B4-BE49-F238E27FC236}">
                <a16:creationId xmlns:a16="http://schemas.microsoft.com/office/drawing/2014/main" id="{AAA97E2B-5188-B740-8501-2BF96B4796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260054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6410F448-44B9-E245-8CA2-3AC4F6FCD9F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005909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36376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83593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10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383593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E18EDD4A-93E4-41E6-A00B-6EF03C4ACB6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136376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7923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Subtitle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36376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83593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10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383593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E18EDD4A-93E4-41E6-A00B-6EF03C4ACB6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136376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88162A-5A9D-4BDD-AC29-D36DAB786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620713"/>
            <a:ext cx="10944226" cy="791794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8899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2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09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3391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09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253391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88162A-5A9D-4BDD-AC29-D36DAB786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620713"/>
            <a:ext cx="10944226" cy="791794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1797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1948A336-DFA9-6348-B512-B2BBC75D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ACEE07E0-D229-2548-A4C6-019956C34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3493" y="6339173"/>
            <a:ext cx="26446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12212B-EACF-4AB5-8035-E9729BF53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1516380"/>
            <a:ext cx="10944225" cy="47209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8" name="Afbeelding 5">
            <a:extLst>
              <a:ext uri="{FF2B5EF4-FFF2-40B4-BE49-F238E27FC236}">
                <a16:creationId xmlns:a16="http://schemas.microsoft.com/office/drawing/2014/main" id="{28FB73F1-7269-47FF-86D6-7DE691640759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5" r:id="rId1"/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6" r:id="rId8"/>
    <p:sldLayoutId id="2147484117" r:id="rId9"/>
    <p:sldLayoutId id="2147484111" r:id="rId10"/>
    <p:sldLayoutId id="2147484113" r:id="rId11"/>
    <p:sldLayoutId id="2147484112" r:id="rId12"/>
    <p:sldLayoutId id="2147484102" r:id="rId13"/>
    <p:sldLayoutId id="2147484119" r:id="rId14"/>
  </p:sldLayoutIdLst>
  <p:hf hdr="0"/>
  <p:txStyles>
    <p:titleStyle>
      <a:lvl1pPr algn="l" defTabSz="1217054" rtl="0" eaLnBrk="1" fontAlgn="base" hangingPunct="1">
        <a:spcBef>
          <a:spcPct val="0"/>
        </a:spcBef>
        <a:spcAft>
          <a:spcPct val="0"/>
        </a:spcAft>
        <a:defRPr sz="3800" b="1" i="0" kern="1200">
          <a:solidFill>
            <a:schemeClr val="accent2"/>
          </a:solidFill>
          <a:latin typeface="Calibri" panose="020F0502020204030204" pitchFamily="34" charset="0"/>
          <a:ea typeface="Verdana" charset="0"/>
          <a:cs typeface="Calibri" panose="020F0502020204030204" pitchFamily="34" charset="0"/>
        </a:defRPr>
      </a:lvl1pPr>
      <a:lvl2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68288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§"/>
        <a:defRPr sz="2800" b="1" i="0" kern="1200">
          <a:solidFill>
            <a:schemeClr val="tx1"/>
          </a:solidFill>
          <a:latin typeface="+mn-lt"/>
          <a:ea typeface="Verdana" charset="0"/>
          <a:cs typeface="Calibri Light" panose="020F0302020204030204" pitchFamily="34" charset="0"/>
        </a:defRPr>
      </a:lvl1pPr>
      <a:lvl2pPr marL="628650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2pPr>
      <a:lvl3pPr marL="987425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3pPr>
      <a:lvl4pPr marL="1347788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4pPr>
      <a:lvl5pPr marL="1700213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5pPr>
      <a:lvl6pPr marL="2076450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575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nl-BE" sz="1800" kern="1200" dirty="0" err="1" smtClean="0">
          <a:solidFill>
            <a:schemeClr val="tx1"/>
          </a:solidFill>
          <a:latin typeface="+mn-lt"/>
          <a:ea typeface="+mn-ea"/>
          <a:cs typeface="+mn-cs"/>
        </a:defRPr>
      </a:lvl7pPr>
      <a:lvl8pPr marL="2795587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160712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8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54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4120" r:id="rId7"/>
    <p:sldLayoutId id="214748412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" userDrawn="1">
          <p15:clr>
            <a:srgbClr val="F26B43"/>
          </p15:clr>
        </p15:guide>
        <p15:guide id="2" pos="393" userDrawn="1">
          <p15:clr>
            <a:srgbClr val="F26B43"/>
          </p15:clr>
        </p15:guide>
        <p15:guide id="3" pos="7287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4" Type="http://schemas.openxmlformats.org/officeDocument/2006/relationships/image" Target="../media/image1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7.tiff"/><Relationship Id="rId5" Type="http://schemas.openxmlformats.org/officeDocument/2006/relationships/image" Target="../media/image46.tiff"/><Relationship Id="rId4" Type="http://schemas.openxmlformats.org/officeDocument/2006/relationships/image" Target="../media/image45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1.tiff"/><Relationship Id="rId5" Type="http://schemas.openxmlformats.org/officeDocument/2006/relationships/image" Target="../media/image50.tiff"/><Relationship Id="rId4" Type="http://schemas.openxmlformats.org/officeDocument/2006/relationships/image" Target="../media/image49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7654-B1F8-CB41-A11C-78EAAE0B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Multiple-instance Weakly </a:t>
            </a:r>
            <a:r>
              <a:rPr lang="en-US" sz="5400" kern="1400" spc="-5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54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upervised </a:t>
            </a:r>
            <a:br>
              <a:rPr lang="en-US" sz="54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4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 </a:t>
            </a:r>
            <a:r>
              <a:rPr lang="en-US" sz="5400" kern="1400" spc="-5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54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ocalization</a:t>
            </a:r>
            <a:endParaRPr lang="en-US" sz="5400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9F27B-4FA1-1945-B3AE-2234EB3F59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Defence</a:t>
            </a:r>
            <a:r>
              <a:rPr lang="en-US" dirty="0"/>
              <a:t> of master thesis – 29/6/2023</a:t>
            </a:r>
          </a:p>
          <a:p>
            <a:r>
              <a:rPr lang="en-US" dirty="0"/>
              <a:t>Geert Goemaere</a:t>
            </a:r>
          </a:p>
        </p:txBody>
      </p:sp>
    </p:spTree>
    <p:extLst>
      <p:ext uri="{BB962C8B-B14F-4D97-AF65-F5344CB8AC3E}">
        <p14:creationId xmlns:p14="http://schemas.microsoft.com/office/powerpoint/2010/main" val="2323801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43AF8-9168-960A-B019-C2A49A61C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BE" dirty="0"/>
              <a:t>Multiple-instance localization metrics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F5DA41-503D-310A-778E-CB715322F0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10</a:t>
            </a:fld>
            <a:endParaRPr lang="nl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25846E-2D16-0330-042B-3E4FA6A45888}"/>
              </a:ext>
            </a:extLst>
          </p:cNvPr>
          <p:cNvSpPr txBox="1"/>
          <p:nvPr/>
        </p:nvSpPr>
        <p:spPr>
          <a:xfrm>
            <a:off x="7859157" y="3453674"/>
            <a:ext cx="374156" cy="33097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dirty="0">
                <a:solidFill>
                  <a:srgbClr val="FF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PR</a:t>
            </a:r>
            <a:r>
              <a:rPr lang="en-BE" baseline="-25000" dirty="0">
                <a:solidFill>
                  <a:srgbClr val="FF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5AB4D7-6D84-23F3-8BF2-AE9FFBE6D48F}"/>
              </a:ext>
            </a:extLst>
          </p:cNvPr>
          <p:cNvSpPr txBox="1"/>
          <p:nvPr/>
        </p:nvSpPr>
        <p:spPr>
          <a:xfrm>
            <a:off x="10165668" y="3595984"/>
            <a:ext cx="374156" cy="33097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dirty="0">
                <a:solidFill>
                  <a:srgbClr val="FF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PR</a:t>
            </a:r>
            <a:r>
              <a:rPr lang="en-BE" baseline="-25000" dirty="0">
                <a:solidFill>
                  <a:srgbClr val="FF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587A71-62F8-9BD9-9108-9F16E67C13B0}"/>
              </a:ext>
            </a:extLst>
          </p:cNvPr>
          <p:cNvSpPr txBox="1"/>
          <p:nvPr/>
        </p:nvSpPr>
        <p:spPr>
          <a:xfrm>
            <a:off x="9337002" y="5648900"/>
            <a:ext cx="374156" cy="33097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dirty="0">
                <a:solidFill>
                  <a:srgbClr val="FF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PR</a:t>
            </a:r>
            <a:r>
              <a:rPr lang="en-BE" baseline="-25000" dirty="0">
                <a:solidFill>
                  <a:srgbClr val="FF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296AD0-D816-AAB5-73F4-3B4DE0A82D2C}"/>
              </a:ext>
            </a:extLst>
          </p:cNvPr>
          <p:cNvSpPr txBox="1"/>
          <p:nvPr/>
        </p:nvSpPr>
        <p:spPr>
          <a:xfrm>
            <a:off x="7717290" y="2060461"/>
            <a:ext cx="374156" cy="33097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dirty="0">
                <a:solidFill>
                  <a:srgbClr val="00FF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GT</a:t>
            </a:r>
            <a:r>
              <a:rPr lang="en-BE" baseline="-25000" dirty="0">
                <a:solidFill>
                  <a:srgbClr val="00FF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E058DF-307C-7CB4-7559-3F054D55DACC}"/>
              </a:ext>
            </a:extLst>
          </p:cNvPr>
          <p:cNvSpPr txBox="1"/>
          <p:nvPr/>
        </p:nvSpPr>
        <p:spPr>
          <a:xfrm>
            <a:off x="10067105" y="1992969"/>
            <a:ext cx="374156" cy="33097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dirty="0">
                <a:solidFill>
                  <a:srgbClr val="00FF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GT</a:t>
            </a:r>
            <a:r>
              <a:rPr lang="en-BE" baseline="-25000" dirty="0">
                <a:solidFill>
                  <a:srgbClr val="00FF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9D8723-DDE3-57E7-2BF3-F976341106DA}"/>
              </a:ext>
            </a:extLst>
          </p:cNvPr>
          <p:cNvSpPr txBox="1"/>
          <p:nvPr/>
        </p:nvSpPr>
        <p:spPr>
          <a:xfrm>
            <a:off x="7948767" y="3814771"/>
            <a:ext cx="374156" cy="33097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dirty="0">
                <a:solidFill>
                  <a:srgbClr val="00FF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GT</a:t>
            </a:r>
            <a:r>
              <a:rPr lang="en-BE" baseline="-25000" dirty="0">
                <a:solidFill>
                  <a:srgbClr val="00FF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7C0335-A1AC-B96E-0657-1DC687B47F1D}"/>
              </a:ext>
            </a:extLst>
          </p:cNvPr>
          <p:cNvSpPr txBox="1"/>
          <p:nvPr/>
        </p:nvSpPr>
        <p:spPr>
          <a:xfrm>
            <a:off x="10067105" y="4460557"/>
            <a:ext cx="374156" cy="33097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dirty="0">
                <a:solidFill>
                  <a:srgbClr val="00FF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GT</a:t>
            </a:r>
            <a:r>
              <a:rPr lang="en-BE" baseline="-25000" dirty="0">
                <a:solidFill>
                  <a:srgbClr val="00FF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36">
                <a:extLst>
                  <a:ext uri="{FF2B5EF4-FFF2-40B4-BE49-F238E27FC236}">
                    <a16:creationId xmlns:a16="http://schemas.microsoft.com/office/drawing/2014/main" id="{51FB0093-DCD8-65FD-D340-77591C566D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1685187"/>
                  </p:ext>
                </p:extLst>
              </p:nvPr>
            </p:nvGraphicFramePr>
            <p:xfrm>
              <a:off x="517580" y="1484890"/>
              <a:ext cx="6356186" cy="4400903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777445">
                      <a:extLst>
                        <a:ext uri="{9D8B030D-6E8A-4147-A177-3AD203B41FA5}">
                          <a16:colId xmlns:a16="http://schemas.microsoft.com/office/drawing/2014/main" val="778460560"/>
                        </a:ext>
                      </a:extLst>
                    </a:gridCol>
                    <a:gridCol w="1266793">
                      <a:extLst>
                        <a:ext uri="{9D8B030D-6E8A-4147-A177-3AD203B41FA5}">
                          <a16:colId xmlns:a16="http://schemas.microsoft.com/office/drawing/2014/main" val="3358699229"/>
                        </a:ext>
                      </a:extLst>
                    </a:gridCol>
                    <a:gridCol w="4311948">
                      <a:extLst>
                        <a:ext uri="{9D8B030D-6E8A-4147-A177-3AD203B41FA5}">
                          <a16:colId xmlns:a16="http://schemas.microsoft.com/office/drawing/2014/main" val="369753495"/>
                        </a:ext>
                      </a:extLst>
                    </a:gridCol>
                  </a:tblGrid>
                  <a:tr h="433695">
                    <a:tc>
                      <a:txBody>
                        <a:bodyPr/>
                        <a:lstStyle/>
                        <a:p>
                          <a:r>
                            <a:rPr lang="en-BE" sz="2000" dirty="0"/>
                            <a:t>CM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BE" sz="2000" dirty="0"/>
                            <a:t>Equation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6281642"/>
                      </a:ext>
                    </a:extLst>
                  </a:tr>
                  <a:tr h="1126222">
                    <a:tc>
                      <a:txBody>
                        <a:bodyPr/>
                        <a:lstStyle/>
                        <a:p>
                          <a:r>
                            <a:rPr lang="en-BE" sz="2000" dirty="0"/>
                            <a:t>TP</a:t>
                          </a: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2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sz="20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sub>
                                      <m:sup>
                                        <m:r>
                                          <a:rPr lang="en-US" sz="20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  <m:d>
                                          <m:dPr>
                                            <m:ctrlPr>
                                              <a:rPr 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d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𝐼𝑜𝑈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sz="20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𝑏𝑜𝑥</m:t>
                                                </m:r>
                                                <m:d>
                                                  <m:dPr>
                                                    <m:ctrlPr>
                                                      <a:rPr lang="en-US" sz="20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20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𝑠</m:t>
                                                    </m:r>
                                                    <m:d>
                                                      <m:dPr>
                                                        <m:ctrlPr>
                                                          <a:rPr lang="en-US" sz="20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p>
                                                          <m:sSupPr>
                                                            <m:ctrlPr>
                                                              <a:rPr lang="en-US" sz="200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pPr>
                                                          <m:e>
                                                            <m:r>
                                                              <a:rPr lang="en-US" sz="2000" b="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𝑋</m:t>
                                                            </m:r>
                                                          </m:e>
                                                          <m:sup>
                                                            <m:d>
                                                              <m:dPr>
                                                                <m:ctrlPr>
                                                                  <a:rPr lang="en-US" sz="2000" i="1">
                                                                    <a:solidFill>
                                                                      <a:schemeClr val="tx1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dPr>
                                                              <m:e>
                                                                <m:r>
                                                                  <a:rPr lang="en-US" sz="2000" b="0" i="1">
                                                                    <a:solidFill>
                                                                      <a:schemeClr val="tx1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𝑛</m:t>
                                                                </m:r>
                                                              </m:e>
                                                            </m:d>
                                                          </m:sup>
                                                        </m:sSup>
                                                      </m:e>
                                                    </m:d>
                                                    <m:r>
                                                      <a:rPr lang="en-US" sz="20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,</m:t>
                                                    </m:r>
                                                    <m:r>
                                                      <a:rPr lang="en-US" sz="20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𝜏</m:t>
                                                    </m:r>
                                                  </m:e>
                                                </m:d>
                                                <m:r>
                                                  <a:rPr lang="en-US" sz="20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sz="20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20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𝐵</m:t>
                                                    </m:r>
                                                  </m:e>
                                                  <m:sup>
                                                    <m:d>
                                                      <m:dPr>
                                                        <m:ctrlPr>
                                                          <a:rPr lang="en-US" sz="20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sz="2000" b="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𝑛</m:t>
                                                        </m:r>
                                                      </m:e>
                                                    </m:d>
                                                  </m:sup>
                                                </m:sSup>
                                              </m:e>
                                            </m:d>
                                            <m:r>
                                              <a:rPr lang="en-US" sz="20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≥</m:t>
                                            </m:r>
                                            <m:r>
                                              <a:rPr lang="en-US" sz="20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nary>
                              </m:oMath>
                            </m:oMathPara>
                          </a14:m>
                          <a:endParaRPr lang="en-BE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B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22369866"/>
                      </a:ext>
                    </a:extLst>
                  </a:tr>
                  <a:tr h="1350218">
                    <a:tc>
                      <a:txBody>
                        <a:bodyPr/>
                        <a:lstStyle/>
                        <a:p>
                          <a:r>
                            <a:rPr lang="en-BE" sz="2000" dirty="0"/>
                            <a:t>FP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BE" sz="2000" dirty="0"/>
                            <a:t>  P - TP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BE" sz="2000" dirty="0"/>
                            <a:t>P: predicted bounding boxes for dataset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79094737"/>
                      </a:ext>
                    </a:extLst>
                  </a:tr>
                  <a:tr h="1490768">
                    <a:tc>
                      <a:txBody>
                        <a:bodyPr/>
                        <a:lstStyle/>
                        <a:p>
                          <a:r>
                            <a:rPr lang="en-BE" sz="2000" dirty="0"/>
                            <a:t>FN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BE" sz="2000" dirty="0"/>
                            <a:t>  G - TP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BE" sz="2000" dirty="0"/>
                            <a:t>G: GT bounding boxes for dataset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2477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36">
                <a:extLst>
                  <a:ext uri="{FF2B5EF4-FFF2-40B4-BE49-F238E27FC236}">
                    <a16:creationId xmlns:a16="http://schemas.microsoft.com/office/drawing/2014/main" id="{51FB0093-DCD8-65FD-D340-77591C566D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1685187"/>
                  </p:ext>
                </p:extLst>
              </p:nvPr>
            </p:nvGraphicFramePr>
            <p:xfrm>
              <a:off x="517580" y="1484890"/>
              <a:ext cx="6356186" cy="4400903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777445">
                      <a:extLst>
                        <a:ext uri="{9D8B030D-6E8A-4147-A177-3AD203B41FA5}">
                          <a16:colId xmlns:a16="http://schemas.microsoft.com/office/drawing/2014/main" val="778460560"/>
                        </a:ext>
                      </a:extLst>
                    </a:gridCol>
                    <a:gridCol w="1266793">
                      <a:extLst>
                        <a:ext uri="{9D8B030D-6E8A-4147-A177-3AD203B41FA5}">
                          <a16:colId xmlns:a16="http://schemas.microsoft.com/office/drawing/2014/main" val="3358699229"/>
                        </a:ext>
                      </a:extLst>
                    </a:gridCol>
                    <a:gridCol w="4311948">
                      <a:extLst>
                        <a:ext uri="{9D8B030D-6E8A-4147-A177-3AD203B41FA5}">
                          <a16:colId xmlns:a16="http://schemas.microsoft.com/office/drawing/2014/main" val="369753495"/>
                        </a:ext>
                      </a:extLst>
                    </a:gridCol>
                  </a:tblGrid>
                  <a:tr h="433695">
                    <a:tc>
                      <a:txBody>
                        <a:bodyPr/>
                        <a:lstStyle/>
                        <a:p>
                          <a:r>
                            <a:rPr lang="en-BE" sz="2000" dirty="0"/>
                            <a:t>CM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BE" sz="2000" dirty="0"/>
                            <a:t>Equation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6281642"/>
                      </a:ext>
                    </a:extLst>
                  </a:tr>
                  <a:tr h="1126222">
                    <a:tc>
                      <a:txBody>
                        <a:bodyPr/>
                        <a:lstStyle/>
                        <a:p>
                          <a:r>
                            <a:rPr lang="en-BE" sz="2000" dirty="0"/>
                            <a:t>TP</a:t>
                          </a: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4059" t="-75281" r="-227" b="-2539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B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22369866"/>
                      </a:ext>
                    </a:extLst>
                  </a:tr>
                  <a:tr h="1350218">
                    <a:tc>
                      <a:txBody>
                        <a:bodyPr/>
                        <a:lstStyle/>
                        <a:p>
                          <a:r>
                            <a:rPr lang="en-BE" sz="2000" dirty="0"/>
                            <a:t>FP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BE" sz="2000" dirty="0"/>
                            <a:t>  P - TP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BE" sz="2000" dirty="0"/>
                            <a:t>P: predicted bounding boxes for dataset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79094737"/>
                      </a:ext>
                    </a:extLst>
                  </a:tr>
                  <a:tr h="1490768">
                    <a:tc>
                      <a:txBody>
                        <a:bodyPr/>
                        <a:lstStyle/>
                        <a:p>
                          <a:r>
                            <a:rPr lang="en-BE" sz="2000" dirty="0"/>
                            <a:t>FN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BE" sz="2000" dirty="0"/>
                            <a:t>  G - TP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BE" sz="2000" dirty="0"/>
                            <a:t>G: GT bounding boxes for dataset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247777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8584D76-D8F8-7FC8-836A-790A460B8C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821" r="68115" b="33333"/>
          <a:stretch/>
        </p:blipFill>
        <p:spPr>
          <a:xfrm>
            <a:off x="6999584" y="1441717"/>
            <a:ext cx="4674836" cy="463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27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/>
          <a:lstStyle/>
          <a:p>
            <a:r>
              <a:rPr lang="en-BE" dirty="0"/>
              <a:t>Metrics – MaxBoxAccV3 (enhanced Choe et al.[7])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338" y="6233788"/>
            <a:ext cx="2644775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11</a:t>
            </a:fld>
            <a:endParaRPr lang="nl-BE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5C6F376-F31F-9122-B10F-93B5A7BF6B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49182" y="1597694"/>
            <a:ext cx="1284616" cy="5007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2000" dirty="0"/>
              <a:t>R</a:t>
            </a:r>
            <a:r>
              <a:rPr lang="en-BE" sz="2000" dirty="0"/>
              <a:t>ecall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D31A7-26A1-27B1-7396-0B6202516B32}"/>
              </a:ext>
            </a:extLst>
          </p:cNvPr>
          <p:cNvSpPr txBox="1"/>
          <p:nvPr/>
        </p:nvSpPr>
        <p:spPr>
          <a:xfrm>
            <a:off x="8623005" y="28707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869EAB0-820E-643F-72B0-4B3EF52BD534}"/>
              </a:ext>
            </a:extLst>
          </p:cNvPr>
          <p:cNvGrpSpPr/>
          <p:nvPr/>
        </p:nvGrpSpPr>
        <p:grpSpPr>
          <a:xfrm>
            <a:off x="663642" y="3920638"/>
            <a:ext cx="10944226" cy="2167501"/>
            <a:chOff x="623886" y="4298320"/>
            <a:chExt cx="10944226" cy="2167501"/>
          </a:xfrm>
        </p:grpSpPr>
        <p:sp>
          <p:nvSpPr>
            <p:cNvPr id="33" name="Process 32">
              <a:extLst>
                <a:ext uri="{FF2B5EF4-FFF2-40B4-BE49-F238E27FC236}">
                  <a16:creationId xmlns:a16="http://schemas.microsoft.com/office/drawing/2014/main" id="{C2CF0FA4-2921-8DEC-01E6-0A2B7202990A}"/>
                </a:ext>
              </a:extLst>
            </p:cNvPr>
            <p:cNvSpPr/>
            <p:nvPr/>
          </p:nvSpPr>
          <p:spPr bwMode="auto">
            <a:xfrm>
              <a:off x="623886" y="4298320"/>
              <a:ext cx="10944226" cy="2167501"/>
            </a:xfrm>
            <a:prstGeom prst="flowChartProcess">
              <a:avLst/>
            </a:prstGeom>
            <a:solidFill>
              <a:srgbClr val="D6E9FF">
                <a:alpha val="23137"/>
              </a:srgbClr>
            </a:solidFill>
            <a:ln>
              <a:solidFill>
                <a:srgbClr val="0070C0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0" tIns="180000" rIns="180000" bIns="180000" rtlCol="0" anchor="ctr"/>
            <a:lstStyle/>
            <a:p>
              <a:pPr marL="0" indent="0" algn="ctr">
                <a:spcAft>
                  <a:spcPts val="450"/>
                </a:spcAft>
                <a:buFont typeface="Arial" charset="0"/>
                <a:buNone/>
              </a:pPr>
              <a:endParaRPr lang="en-BE" sz="1800" b="1" dirty="0" err="1">
                <a:solidFill>
                  <a:schemeClr val="bg1"/>
                </a:solidFill>
                <a:latin typeface="+mn-lt"/>
                <a:ea typeface="Verdana Regular" charset="0"/>
                <a:cs typeface="Verdana Regular" charset="0"/>
                <a:sym typeface="Securitas Sans Light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E2443C8-96BE-81A9-D37B-35C103635D64}"/>
                    </a:ext>
                  </a:extLst>
                </p:cNvPr>
                <p:cNvSpPr txBox="1"/>
                <p:nvPr/>
              </p:nvSpPr>
              <p:spPr>
                <a:xfrm>
                  <a:off x="2321331" y="4306741"/>
                  <a:ext cx="8531423" cy="1100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179388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𝑀𝑎𝑥𝐵𝑜𝑥𝐴𝑐𝑐𝑉</m:t>
                        </m:r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𝑟𝑒𝑐𝑎𝑙𝑙</m:t>
                        </m:r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0.3,0.5,0.7</m:t>
                                </m:r>
                              </m:e>
                            </m:d>
                          </m:sub>
                          <m:sup/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𝐵𝑜𝑥𝐴𝑐𝑐𝑉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2(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d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BE" sz="2400" b="1" dirty="0">
                    <a:solidFill>
                      <a:schemeClr val="tx1"/>
                    </a:solidFill>
                    <a:latin typeface="+mn-lt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E2443C8-96BE-81A9-D37B-35C103635D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1331" y="4306741"/>
                  <a:ext cx="8531423" cy="1100666"/>
                </a:xfrm>
                <a:prstGeom prst="rect">
                  <a:avLst/>
                </a:prstGeom>
                <a:blipFill>
                  <a:blip r:embed="rId3"/>
                  <a:stretch>
                    <a:fillRect t="-114943" b="-157471"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305B91B-3ACC-2D2F-5A94-0A570A1E0E3A}"/>
                    </a:ext>
                  </a:extLst>
                </p:cNvPr>
                <p:cNvSpPr txBox="1"/>
                <p:nvPr/>
              </p:nvSpPr>
              <p:spPr>
                <a:xfrm>
                  <a:off x="1131573" y="5361753"/>
                  <a:ext cx="10228866" cy="1100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179388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𝑀𝑎𝑥𝐵𝑜𝑥𝐴𝑐𝑐𝑉</m:t>
                        </m:r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𝑝𝑟𝑒𝑐𝑖𝑠𝑖𝑜𝑛</m:t>
                        </m:r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0.3,0.5,0.7</m:t>
                                </m:r>
                              </m:e>
                            </m:d>
                          </m:sub>
                          <m:sup/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𝐵𝑜𝑥𝑃𝑟𝑒𝑐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d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BE" sz="2400" b="1" dirty="0">
                    <a:solidFill>
                      <a:schemeClr val="tx1"/>
                    </a:solidFill>
                    <a:latin typeface="+mn-lt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305B91B-3ACC-2D2F-5A94-0A570A1E0E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1573" y="5361753"/>
                  <a:ext cx="10228866" cy="1100666"/>
                </a:xfrm>
                <a:prstGeom prst="rect">
                  <a:avLst/>
                </a:prstGeom>
                <a:blipFill>
                  <a:blip r:embed="rId4"/>
                  <a:stretch>
                    <a:fillRect t="-112500" b="-154545"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0738D585-E9AC-9C3E-FBED-7D0FA6157470}"/>
              </a:ext>
            </a:extLst>
          </p:cNvPr>
          <p:cNvSpPr txBox="1">
            <a:spLocks/>
          </p:cNvSpPr>
          <p:nvPr/>
        </p:nvSpPr>
        <p:spPr>
          <a:xfrm>
            <a:off x="1049183" y="2368695"/>
            <a:ext cx="1284615" cy="50071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68288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sz="2800" b="1" i="0" kern="1200">
                <a:solidFill>
                  <a:schemeClr val="tx1"/>
                </a:solidFill>
                <a:latin typeface="+mn-lt"/>
                <a:ea typeface="Verdana" charset="0"/>
                <a:cs typeface="Calibri Light" panose="020F0302020204030204" pitchFamily="34" charset="0"/>
              </a:defRPr>
            </a:lvl1pPr>
            <a:lvl2pPr marL="628650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Verdana" charset="0"/>
                <a:cs typeface="Calibri" panose="020F0502020204030204" pitchFamily="34" charset="0"/>
              </a:defRPr>
            </a:lvl2pPr>
            <a:lvl3pPr marL="987425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Verdana" charset="0"/>
                <a:cs typeface="Calibri" panose="020F0502020204030204" pitchFamily="34" charset="0"/>
              </a:defRPr>
            </a:lvl3pPr>
            <a:lvl4pPr marL="1347788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Calibri" panose="020F0502020204030204" pitchFamily="34" charset="0"/>
              </a:defRPr>
            </a:lvl4pPr>
            <a:lvl5pPr marL="1700213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Calibri" panose="020F0502020204030204" pitchFamily="34" charset="0"/>
              </a:defRPr>
            </a:lvl5pPr>
            <a:lvl6pPr marL="2076450" indent="-285750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575" indent="-285750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nl-BE" sz="1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95587" indent="-285750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0712" indent="-285750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GB" sz="2000" dirty="0"/>
              <a:t>Precision</a:t>
            </a:r>
            <a:endParaRPr lang="en-BE" sz="2000" dirty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669C9613-F666-237F-EE8F-0BEF78F115A1}"/>
              </a:ext>
            </a:extLst>
          </p:cNvPr>
          <p:cNvSpPr txBox="1">
            <a:spLocks/>
          </p:cNvSpPr>
          <p:nvPr/>
        </p:nvSpPr>
        <p:spPr>
          <a:xfrm>
            <a:off x="1049181" y="3139695"/>
            <a:ext cx="2461278" cy="500713"/>
          </a:xfrm>
          <a:prstGeom prst="rect">
            <a:avLst/>
          </a:prstGeom>
        </p:spPr>
        <p:txBody>
          <a:bodyPr vert="horz" lIns="0" tIns="0" rIns="0" bIns="0" rtlCol="0" anchor="ctr">
            <a:normAutofit fontScale="92500"/>
          </a:bodyPr>
          <a:lstStyle>
            <a:lvl1pPr marL="268288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sz="2800" b="1" i="0" kern="1200">
                <a:solidFill>
                  <a:schemeClr val="tx1"/>
                </a:solidFill>
                <a:latin typeface="+mn-lt"/>
                <a:ea typeface="Verdana" charset="0"/>
                <a:cs typeface="Calibri Light" panose="020F0302020204030204" pitchFamily="34" charset="0"/>
              </a:defRPr>
            </a:lvl1pPr>
            <a:lvl2pPr marL="628650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Verdana" charset="0"/>
                <a:cs typeface="Calibri" panose="020F0502020204030204" pitchFamily="34" charset="0"/>
              </a:defRPr>
            </a:lvl2pPr>
            <a:lvl3pPr marL="987425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Verdana" charset="0"/>
                <a:cs typeface="Calibri" panose="020F0502020204030204" pitchFamily="34" charset="0"/>
              </a:defRPr>
            </a:lvl3pPr>
            <a:lvl4pPr marL="1347788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Calibri" panose="020F0502020204030204" pitchFamily="34" charset="0"/>
              </a:defRPr>
            </a:lvl4pPr>
            <a:lvl5pPr marL="1700213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Calibri" panose="020F0502020204030204" pitchFamily="34" charset="0"/>
              </a:defRPr>
            </a:lvl5pPr>
            <a:lvl6pPr marL="2076450" indent="-285750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575" indent="-285750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nl-BE" sz="1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95587" indent="-285750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0712" indent="-285750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GB" sz="2000" dirty="0"/>
              <a:t>Optimal CAM threshold</a:t>
            </a:r>
            <a:endParaRPr lang="en-BE" sz="20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A3DFF0F-6DF0-D318-0A93-D9D88A5CBDFB}"/>
              </a:ext>
            </a:extLst>
          </p:cNvPr>
          <p:cNvGrpSpPr/>
          <p:nvPr/>
        </p:nvGrpSpPr>
        <p:grpSpPr>
          <a:xfrm>
            <a:off x="3436388" y="1119628"/>
            <a:ext cx="8461571" cy="2539921"/>
            <a:chOff x="3436388" y="1119628"/>
            <a:chExt cx="8461571" cy="253992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150DFE-1407-6E1E-03B0-C2B6D9C952A5}"/>
                </a:ext>
              </a:extLst>
            </p:cNvPr>
            <p:cNvGrpSpPr/>
            <p:nvPr/>
          </p:nvGrpSpPr>
          <p:grpSpPr>
            <a:xfrm>
              <a:off x="3436388" y="1542867"/>
              <a:ext cx="8461571" cy="2116682"/>
              <a:chOff x="3436388" y="1542867"/>
              <a:chExt cx="8461571" cy="211668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9357329-FF3A-F1CD-AD5A-790E68F8259B}"/>
                      </a:ext>
                    </a:extLst>
                  </p:cNvPr>
                  <p:cNvSpPr txBox="1"/>
                  <p:nvPr/>
                </p:nvSpPr>
                <p:spPr>
                  <a:xfrm>
                    <a:off x="3436388" y="1542867"/>
                    <a:ext cx="7275513" cy="61036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179388" algn="l">
                      <a:buFont typeface="Arial" panose="020B0604020202020204" pitchFamily="34" charset="0"/>
                      <a:buNone/>
                    </a:pPr>
                    <a14:m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𝐵𝑜𝑥𝐴𝑐𝑐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box>
                          <m:box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≔</m:t>
                            </m:r>
                          </m:e>
                        </m:box>
                        <m:f>
                          <m:fPr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den>
                        </m:f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  <m:sup>
                                <m: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sup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b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𝐼𝑜𝑈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𝑏𝑜𝑥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sz="24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sz="2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24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𝑋</m:t>
                                                    </m:r>
                                                  </m:e>
                                                  <m:sup>
                                                    <m:d>
                                                      <m:dPr>
                                                        <m:ctrlPr>
                                                          <a:rPr lang="en-US" sz="24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sz="2400" b="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𝑛</m:t>
                                                        </m:r>
                                                      </m:e>
                                                    </m:d>
                                                  </m:sup>
                                                </m:sSup>
                                              </m:e>
                                            </m:d>
                                            <m:r>
                                              <a:rPr lang="en-US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</m:d>
                                        <m:r>
                                          <a:rPr lang="en-US" sz="2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4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≥</m:t>
                                    </m:r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oMath>
                    </a14:m>
                    <a:endParaRPr lang="en-BE" sz="2400" b="1" dirty="0">
                      <a:solidFill>
                        <a:schemeClr val="tx1"/>
                      </a:solidFill>
                      <a:latin typeface="+mn-lt"/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9357329-FF3A-F1CD-AD5A-790E68F825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36388" y="1542867"/>
                    <a:ext cx="7275513" cy="61036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83673" b="-132653"/>
                    </a:stretch>
                  </a:blipFill>
                </p:spPr>
                <p:txBody>
                  <a:bodyPr/>
                  <a:lstStyle/>
                  <a:p>
                    <a:r>
                      <a:rPr lang="en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8BED5AAA-AED6-0E74-DAB4-B5F15BDD7B47}"/>
                      </a:ext>
                    </a:extLst>
                  </p:cNvPr>
                  <p:cNvSpPr txBox="1"/>
                  <p:nvPr/>
                </p:nvSpPr>
                <p:spPr>
                  <a:xfrm>
                    <a:off x="3629915" y="2367398"/>
                    <a:ext cx="8268044" cy="53899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179388"/>
                    <a14:m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𝐵𝑜𝑥𝑃𝑟𝑒𝑐</m:t>
                        </m:r>
                        <m:d>
                          <m:dPr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box>
                          <m:boxPr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≔</m:t>
                            </m:r>
                          </m:e>
                        </m:box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𝑇𝑃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a14:m>
                    <a:endParaRPr lang="en-BE" sz="2400" b="1" dirty="0">
                      <a:solidFill>
                        <a:schemeClr val="tx1"/>
                      </a:solidFill>
                      <a:latin typeface="+mn-lt"/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8BED5AAA-AED6-0E74-DAB4-B5F15BDD7B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29915" y="2367398"/>
                    <a:ext cx="8268044" cy="53899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23256"/>
                    </a:stretch>
                  </a:blipFill>
                </p:spPr>
                <p:txBody>
                  <a:bodyPr/>
                  <a:lstStyle/>
                  <a:p>
                    <a:r>
                      <a:rPr lang="en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B8408F07-60D5-3382-FF3E-F7FDFCF45911}"/>
                      </a:ext>
                    </a:extLst>
                  </p:cNvPr>
                  <p:cNvSpPr txBox="1"/>
                  <p:nvPr/>
                </p:nvSpPr>
                <p:spPr>
                  <a:xfrm>
                    <a:off x="4784306" y="3120556"/>
                    <a:ext cx="4811517" cy="53899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179388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  <m:box>
                            <m:box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≔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𝑎𝑟𝑔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𝐵𝑜𝑥𝐴𝑐𝑐𝑉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</m:e>
                          </m:box>
                        </m:oMath>
                      </m:oMathPara>
                    </a14:m>
                    <a:endParaRPr lang="en-BE" sz="2400" b="1" dirty="0">
                      <a:solidFill>
                        <a:schemeClr val="tx1"/>
                      </a:solidFill>
                      <a:latin typeface="+mn-lt"/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B8408F07-60D5-3382-FF3E-F7FDFCF459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4306" y="3120556"/>
                    <a:ext cx="4811517" cy="53899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3953"/>
                    </a:stretch>
                  </a:blipFill>
                </p:spPr>
                <p:txBody>
                  <a:bodyPr/>
                  <a:lstStyle/>
                  <a:p>
                    <a:r>
                      <a:rPr lang="en-B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53FF31C-0377-3C43-F487-691A8E6D3BCC}"/>
                </a:ext>
              </a:extLst>
            </p:cNvPr>
            <p:cNvGrpSpPr/>
            <p:nvPr/>
          </p:nvGrpSpPr>
          <p:grpSpPr>
            <a:xfrm>
              <a:off x="6316470" y="1119628"/>
              <a:ext cx="4299738" cy="548897"/>
              <a:chOff x="5339117" y="1225368"/>
              <a:chExt cx="4299738" cy="523973"/>
            </a:xfrm>
          </p:grpSpPr>
          <p:sp>
            <p:nvSpPr>
              <p:cNvPr id="6" name="Left Brace 5">
                <a:extLst>
                  <a:ext uri="{FF2B5EF4-FFF2-40B4-BE49-F238E27FC236}">
                    <a16:creationId xmlns:a16="http://schemas.microsoft.com/office/drawing/2014/main" id="{3DA57653-3A53-5752-F3A1-880608A7B776}"/>
                  </a:ext>
                </a:extLst>
              </p:cNvPr>
              <p:cNvSpPr/>
              <p:nvPr/>
            </p:nvSpPr>
            <p:spPr>
              <a:xfrm rot="5400000">
                <a:off x="7353909" y="-535604"/>
                <a:ext cx="270153" cy="4299738"/>
              </a:xfrm>
              <a:prstGeom prst="leftBrace">
                <a:avLst/>
              </a:prstGeom>
              <a:ln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DF2385-4B9C-EF72-D92B-AE17D0464F5A}"/>
                  </a:ext>
                </a:extLst>
              </p:cNvPr>
              <p:cNvSpPr txBox="1"/>
              <p:nvPr/>
            </p:nvSpPr>
            <p:spPr>
              <a:xfrm>
                <a:off x="7374237" y="1225368"/>
                <a:ext cx="229495" cy="24349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indent="0" algn="r">
                  <a:buFont typeface="Arial" panose="020B0604020202020204" pitchFamily="34" charset="0"/>
                  <a:buNone/>
                </a:pPr>
                <a:r>
                  <a:rPr lang="en-BE" dirty="0">
                    <a:solidFill>
                      <a:schemeClr val="tx1"/>
                    </a:solidFill>
                    <a:latin typeface="+mn-lt"/>
                    <a:ea typeface="Verdana" panose="020B0604030504040204" pitchFamily="34" charset="0"/>
                    <a:cs typeface="Verdana" panose="020B0604030504040204" pitchFamily="34" charset="0"/>
                  </a:rPr>
                  <a:t>TP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484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E3F65EF-ABF3-BE9E-2517-00FC78F4A4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21" r="68115" b="33333"/>
          <a:stretch/>
        </p:blipFill>
        <p:spPr>
          <a:xfrm>
            <a:off x="6934882" y="1441717"/>
            <a:ext cx="4674836" cy="46395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/>
          <a:lstStyle/>
          <a:p>
            <a:r>
              <a:rPr lang="en-BE" dirty="0"/>
              <a:t>Localization improvement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12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8" y="1516063"/>
            <a:ext cx="6421805" cy="43487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Problem with CAM-based localization</a:t>
            </a:r>
          </a:p>
          <a:p>
            <a:endParaRPr lang="en-GB" dirty="0"/>
          </a:p>
          <a:p>
            <a:r>
              <a:rPr lang="en-GB" dirty="0"/>
              <a:t>Activations not equally strong for all object instances</a:t>
            </a:r>
          </a:p>
          <a:p>
            <a:r>
              <a:rPr lang="en-GB" dirty="0"/>
              <a:t>Not all object instances localized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9207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Iterative localization – oracle based masking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13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F18356-BD9E-837D-D545-75E8511103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54" b="33333"/>
          <a:stretch/>
        </p:blipFill>
        <p:spPr>
          <a:xfrm>
            <a:off x="1257155" y="1284676"/>
            <a:ext cx="7401936" cy="5054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E49EE0-E8D6-C8DE-C606-729C0A7D05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786" t="66396" r="-154" b="-342"/>
          <a:stretch/>
        </p:blipFill>
        <p:spPr>
          <a:xfrm>
            <a:off x="8788399" y="3802501"/>
            <a:ext cx="2392218" cy="257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51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F60FB1-013B-2EFD-BCA5-A507139754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992"/>
          <a:stretch/>
        </p:blipFill>
        <p:spPr>
          <a:xfrm>
            <a:off x="1256150" y="1275252"/>
            <a:ext cx="7491857" cy="50885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Iterative localization – score map based masking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14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8" y="1497908"/>
            <a:ext cx="10944225" cy="4720907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9C63E0-888D-607C-65FB-9A0DEC36EB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399" t="66037" r="-302" b="72"/>
          <a:stretch/>
        </p:blipFill>
        <p:spPr>
          <a:xfrm>
            <a:off x="8748003" y="3765557"/>
            <a:ext cx="2540000" cy="257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94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490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AF992-B29F-AE86-79BD-6E3239758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Localization: ResNet-50 - Synthetic datasets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2BFF0F-B90A-6E41-A208-7F3D19B522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16</a:t>
            </a:fld>
            <a:endParaRPr lang="nl-BE" dirty="0"/>
          </a:p>
        </p:txBody>
      </p:sp>
      <p:pic>
        <p:nvPicPr>
          <p:cNvPr id="10" name="Picture 9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A44C5E0B-2650-81E8-9146-22D8DA292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051" y="1238490"/>
            <a:ext cx="5949093" cy="2579695"/>
          </a:xfrm>
          <a:prstGeom prst="rect">
            <a:avLst/>
          </a:prstGeom>
        </p:spPr>
      </p:pic>
      <p:pic>
        <p:nvPicPr>
          <p:cNvPr id="12" name="Picture 11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FA005A07-FC15-A619-8551-7AE96622C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198" y="3842539"/>
            <a:ext cx="5856496" cy="267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101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AF992-B29F-AE86-79BD-6E3239758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Localization: ResNet-50 - ImageNet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2BFF0F-B90A-6E41-A208-7F3D19B522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17</a:t>
            </a:fld>
            <a:endParaRPr lang="nl-B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C1622B-A165-2578-6ED0-28F73953A37E}"/>
              </a:ext>
            </a:extLst>
          </p:cNvPr>
          <p:cNvGrpSpPr/>
          <p:nvPr/>
        </p:nvGrpSpPr>
        <p:grpSpPr>
          <a:xfrm>
            <a:off x="3916279" y="1468855"/>
            <a:ext cx="4359442" cy="3920290"/>
            <a:chOff x="3733801" y="1468855"/>
            <a:chExt cx="4359442" cy="3920290"/>
          </a:xfrm>
        </p:grpSpPr>
        <p:pic>
          <p:nvPicPr>
            <p:cNvPr id="8" name="Picture 7" descr="A picture containing text, screenshot, font, number&#10;&#10;Description automatically generated">
              <a:extLst>
                <a:ext uri="{FF2B5EF4-FFF2-40B4-BE49-F238E27FC236}">
                  <a16:creationId xmlns:a16="http://schemas.microsoft.com/office/drawing/2014/main" id="{AD314235-14F8-2FD3-DFA4-B1CE9D2F23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175"/>
            <a:stretch/>
          </p:blipFill>
          <p:spPr>
            <a:xfrm>
              <a:off x="5775159" y="1468856"/>
              <a:ext cx="2318084" cy="3920289"/>
            </a:xfrm>
            <a:prstGeom prst="rect">
              <a:avLst/>
            </a:prstGeom>
          </p:spPr>
        </p:pic>
        <p:pic>
          <p:nvPicPr>
            <p:cNvPr id="4" name="Picture 3" descr="A picture containing text, screenshot, font, number&#10;&#10;Description automatically generated">
              <a:extLst>
                <a:ext uri="{FF2B5EF4-FFF2-40B4-BE49-F238E27FC236}">
                  <a16:creationId xmlns:a16="http://schemas.microsoft.com/office/drawing/2014/main" id="{E138B0F8-11AF-7464-B8DD-4A82880ACD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3736"/>
            <a:stretch/>
          </p:blipFill>
          <p:spPr>
            <a:xfrm>
              <a:off x="3733801" y="1468855"/>
              <a:ext cx="2041358" cy="39202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6746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FBBF2-CEDA-85B7-EE66-DDB5C7DC1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25860"/>
            <a:ext cx="10944226" cy="791794"/>
          </a:xfrm>
        </p:spPr>
        <p:txBody>
          <a:bodyPr/>
          <a:lstStyle/>
          <a:p>
            <a:r>
              <a:rPr lang="en-BE" dirty="0"/>
              <a:t>Iterative localization: ResNet-50 for synthetic d4b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B2A76F-50E2-3BD0-98EC-243CD0187E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18</a:t>
            </a:fld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0F540-3FFA-5D8F-7C22-0640B01A5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025" y="690677"/>
            <a:ext cx="6566975" cy="5652000"/>
          </a:xfrm>
          <a:prstGeom prst="rect">
            <a:avLst/>
          </a:prstGeom>
          <a:ln>
            <a:solidFill>
              <a:srgbClr val="00B050"/>
            </a:solidFill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DEB296-2E7F-6773-DA0D-9CFE8E7C6722}"/>
              </a:ext>
            </a:extLst>
          </p:cNvPr>
          <p:cNvSpPr txBox="1"/>
          <p:nvPr/>
        </p:nvSpPr>
        <p:spPr>
          <a:xfrm>
            <a:off x="421497" y="6350418"/>
            <a:ext cx="5203527" cy="34263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sz="16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Oracle-based image masking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08D0E0-CC2C-BD3A-AF72-1550746EAA59}"/>
              </a:ext>
            </a:extLst>
          </p:cNvPr>
          <p:cNvSpPr txBox="1"/>
          <p:nvPr/>
        </p:nvSpPr>
        <p:spPr>
          <a:xfrm>
            <a:off x="6039524" y="6388840"/>
            <a:ext cx="5203527" cy="34263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sz="16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Score map based image masking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2175C6-6361-19F8-C839-6FB0996B26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" r="14343"/>
          <a:stretch/>
        </p:blipFill>
        <p:spPr>
          <a:xfrm>
            <a:off x="6996" y="690677"/>
            <a:ext cx="5618027" cy="565200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236550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BF4BE9-9862-1751-5A2F-4E0A7FE121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188"/>
          <a:stretch/>
        </p:blipFill>
        <p:spPr>
          <a:xfrm>
            <a:off x="1108800" y="1231200"/>
            <a:ext cx="7337669" cy="502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F51334-3D9D-4A8B-C7E7-034FFC9711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335" t="66019" b="342"/>
          <a:stretch/>
        </p:blipFill>
        <p:spPr>
          <a:xfrm>
            <a:off x="8493136" y="3694104"/>
            <a:ext cx="2396852" cy="25321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E69133-FFA1-26E5-0A76-ED90A02FF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Iterative localization: ResNet-50 – Synthetic (oracle)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F6FA28-1143-BF86-EA51-305E8FF1AA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19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7189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AA7494-329E-4504-B942-FD34475EC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9394DB-B14D-49A9-920B-BE5FD9371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Research question</a:t>
            </a:r>
          </a:p>
          <a:p>
            <a:r>
              <a:rPr lang="en-US" dirty="0"/>
              <a:t>Methodology</a:t>
            </a:r>
          </a:p>
          <a:p>
            <a:r>
              <a:rPr lang="en-US" dirty="0"/>
              <a:t>Experiments</a:t>
            </a:r>
          </a:p>
          <a:p>
            <a:r>
              <a:rPr lang="en-US" dirty="0"/>
              <a:t>Conclusions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4499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E7D806-720E-D773-CE99-23847439C8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424" t="66724" b="-388"/>
          <a:stretch/>
        </p:blipFill>
        <p:spPr>
          <a:xfrm>
            <a:off x="8512800" y="3748087"/>
            <a:ext cx="2396852" cy="25321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64E644-1BAD-57A8-07F6-3297DDE7B5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140"/>
          <a:stretch/>
        </p:blipFill>
        <p:spPr>
          <a:xfrm>
            <a:off x="1108800" y="1231200"/>
            <a:ext cx="7357651" cy="502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E69133-FFA1-26E5-0A76-ED90A02FF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6" y="620713"/>
            <a:ext cx="11422339" cy="791794"/>
          </a:xfrm>
        </p:spPr>
        <p:txBody>
          <a:bodyPr>
            <a:normAutofit/>
          </a:bodyPr>
          <a:lstStyle/>
          <a:p>
            <a:r>
              <a:rPr lang="en-BE" dirty="0"/>
              <a:t>Iterative localization: ResNet-50 – Synthetic (score map)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F6FA28-1143-BF86-EA51-305E8FF1AA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20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14986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2307AB-E3FE-C102-56EB-5AC8A22E9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385" y="651887"/>
            <a:ext cx="10006554" cy="60585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AFBBF2-CEDA-85B7-EE66-DDB5C7DC1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25860"/>
            <a:ext cx="10944226" cy="791794"/>
          </a:xfrm>
        </p:spPr>
        <p:txBody>
          <a:bodyPr/>
          <a:lstStyle/>
          <a:p>
            <a:r>
              <a:rPr lang="en-BE" dirty="0"/>
              <a:t>Iterative localization: ResNet-50 for ImageNet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B2A76F-50E2-3BD0-98EC-243CD0187E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21</a:t>
            </a:fld>
            <a:endParaRPr lang="nl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0FEBAE-C63E-17E5-7EA0-3C8EA449967B}"/>
              </a:ext>
            </a:extLst>
          </p:cNvPr>
          <p:cNvSpPr txBox="1"/>
          <p:nvPr/>
        </p:nvSpPr>
        <p:spPr>
          <a:xfrm>
            <a:off x="291548" y="1364414"/>
            <a:ext cx="1052837" cy="5284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sz="16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Oracle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BE" sz="16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based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3E22B5-DC13-923B-F5FB-5E69C642C26F}"/>
              </a:ext>
            </a:extLst>
          </p:cNvPr>
          <p:cNvSpPr txBox="1"/>
          <p:nvPr/>
        </p:nvSpPr>
        <p:spPr>
          <a:xfrm>
            <a:off x="-112737" y="4057302"/>
            <a:ext cx="1861406" cy="52842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sz="16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Score map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BE" sz="16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based</a:t>
            </a:r>
          </a:p>
        </p:txBody>
      </p:sp>
    </p:spTree>
    <p:extLst>
      <p:ext uri="{BB962C8B-B14F-4D97-AF65-F5344CB8AC3E}">
        <p14:creationId xmlns:p14="http://schemas.microsoft.com/office/powerpoint/2010/main" val="2279135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D5394C-9E26-9F7A-9504-BD7119E975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471" t="69831" r="121" b="-1113"/>
          <a:stretch/>
        </p:blipFill>
        <p:spPr>
          <a:xfrm>
            <a:off x="8924543" y="3880087"/>
            <a:ext cx="2757389" cy="23389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F4DC60-40AF-A892-7B77-25DF1F2BAD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21" t="-881" r="121" b="34358"/>
          <a:stretch/>
        </p:blipFill>
        <p:spPr>
          <a:xfrm>
            <a:off x="669883" y="1236066"/>
            <a:ext cx="8253610" cy="49738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E69133-FFA1-26E5-0A76-ED90A02FF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Iterative localization: ResNet-50 – ImageNet (oracle)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F6FA28-1143-BF86-EA51-305E8FF1AA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64504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0B7394-036E-092F-74A8-4940A8B32B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065" t="70472" r="-180" b="-1577"/>
          <a:stretch/>
        </p:blipFill>
        <p:spPr>
          <a:xfrm>
            <a:off x="8941530" y="3932246"/>
            <a:ext cx="2831842" cy="23389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A80E7D-24EE-1BB2-A856-0BA0374D07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4547"/>
          <a:stretch/>
        </p:blipFill>
        <p:spPr>
          <a:xfrm>
            <a:off x="679027" y="1281786"/>
            <a:ext cx="8300632" cy="49216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E69133-FFA1-26E5-0A76-ED90A02FF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6" y="620713"/>
            <a:ext cx="11476255" cy="791794"/>
          </a:xfrm>
        </p:spPr>
        <p:txBody>
          <a:bodyPr>
            <a:normAutofit/>
          </a:bodyPr>
          <a:lstStyle/>
          <a:p>
            <a:r>
              <a:rPr lang="en-BE" dirty="0"/>
              <a:t>Iterative localization: ResNet-50 – ImageNet (score map)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F6FA28-1143-BF86-EA51-305E8FF1AA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48064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873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F9DA0-55A4-F216-B6EC-8215FFE11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Conclusions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38E2E8-C98C-E4C4-7277-C8DE720238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25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0CE2B-969F-4BB8-1544-66DBEAC5C9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BE" dirty="0"/>
              <a:t>Multiple-instance WSOL evaluation</a:t>
            </a:r>
          </a:p>
          <a:p>
            <a:r>
              <a:rPr lang="en-BE" dirty="0"/>
              <a:t>Correlation of localization performance with number of object instances</a:t>
            </a:r>
          </a:p>
          <a:p>
            <a:r>
              <a:rPr lang="en-BE" dirty="0"/>
              <a:t>Individual localization of multiple instances determined by image structure</a:t>
            </a:r>
          </a:p>
          <a:p>
            <a:pPr marL="0" indent="0">
              <a:buNone/>
            </a:pPr>
            <a:endParaRPr lang="en-BE" dirty="0"/>
          </a:p>
          <a:p>
            <a:pPr marL="0" indent="0">
              <a:buNone/>
            </a:pPr>
            <a:r>
              <a:rPr lang="en-BE" dirty="0"/>
              <a:t>Iterative localization</a:t>
            </a:r>
          </a:p>
          <a:p>
            <a:r>
              <a:rPr lang="en-BE" dirty="0"/>
              <a:t>Localization recall can be improved at cost of precision</a:t>
            </a:r>
          </a:p>
          <a:p>
            <a:r>
              <a:rPr lang="en-BE" dirty="0"/>
              <a:t>Localization of neighboring instances difficult</a:t>
            </a:r>
          </a:p>
          <a:p>
            <a:r>
              <a:rPr lang="en-BE" dirty="0"/>
              <a:t>Limitation of WSOL task trained for classification only</a:t>
            </a:r>
          </a:p>
          <a:p>
            <a:pPr marL="0" indent="0">
              <a:buNone/>
            </a:pPr>
            <a:endParaRPr lang="en-BE" dirty="0"/>
          </a:p>
          <a:p>
            <a:pPr marL="0" indent="0" algn="ctr">
              <a:buNone/>
            </a:pPr>
            <a:r>
              <a:rPr lang="en-BE" dirty="0"/>
              <a:t>CAM-based WSOL methods can be used to evaluate and improve </a:t>
            </a:r>
          </a:p>
          <a:p>
            <a:pPr marL="0" indent="0" algn="ctr">
              <a:buNone/>
            </a:pPr>
            <a:r>
              <a:rPr lang="en-BE" dirty="0"/>
              <a:t>multiple-instance localization</a:t>
            </a:r>
          </a:p>
        </p:txBody>
      </p:sp>
    </p:spTree>
    <p:extLst>
      <p:ext uri="{BB962C8B-B14F-4D97-AF65-F5344CB8AC3E}">
        <p14:creationId xmlns:p14="http://schemas.microsoft.com/office/powerpoint/2010/main" val="28939819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5C12F-DEFB-2617-64DD-3AB71277B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/>
          <a:lstStyle/>
          <a:p>
            <a:r>
              <a:rPr lang="en-BE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DA3C3E-61C6-6328-65A3-40A1EE97FF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26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1275C-903B-2406-E241-B62696EE6E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8" y="1516380"/>
            <a:ext cx="10944225" cy="4720907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BE" dirty="0"/>
              <a:t>[1]</a:t>
            </a:r>
            <a:r>
              <a:rPr lang="en-GB" dirty="0"/>
              <a:t> </a:t>
            </a:r>
            <a:r>
              <a:rPr lang="en-GB" dirty="0" err="1"/>
              <a:t>Bolei</a:t>
            </a:r>
            <a:r>
              <a:rPr lang="en-GB" dirty="0"/>
              <a:t> Zhou, Aditya Khosla, Agata </a:t>
            </a:r>
            <a:r>
              <a:rPr lang="en-GB" dirty="0" err="1"/>
              <a:t>Lapedriza</a:t>
            </a:r>
            <a:r>
              <a:rPr lang="en-GB" dirty="0"/>
              <a:t>, Aude Oliva, and Antonio Torralba. Learning deep features for discriminative localization. In Computer Vision and Pattern Recognition, 2016.</a:t>
            </a:r>
          </a:p>
          <a:p>
            <a:pPr marL="0" indent="0">
              <a:buNone/>
            </a:pPr>
            <a:r>
              <a:rPr lang="en-BE" dirty="0"/>
              <a:t> </a:t>
            </a:r>
          </a:p>
          <a:p>
            <a:pPr marL="0" indent="0">
              <a:buNone/>
            </a:pPr>
            <a:r>
              <a:rPr lang="en-BE" dirty="0"/>
              <a:t>[2] </a:t>
            </a:r>
            <a:r>
              <a:rPr lang="en-GB" dirty="0" err="1"/>
              <a:t>Ramprasaath</a:t>
            </a:r>
            <a:r>
              <a:rPr lang="en-GB" dirty="0"/>
              <a:t> R </a:t>
            </a:r>
            <a:r>
              <a:rPr lang="en-GB" dirty="0" err="1"/>
              <a:t>Selvaraju</a:t>
            </a:r>
            <a:r>
              <a:rPr lang="en-GB" dirty="0"/>
              <a:t>, Michael Cogswell, Abhishek Das, Ramakrishna </a:t>
            </a:r>
            <a:r>
              <a:rPr lang="en-GB" dirty="0" err="1"/>
              <a:t>Vedantam</a:t>
            </a:r>
            <a:r>
              <a:rPr lang="en-GB" dirty="0"/>
              <a:t>, Devi Parikh, and Dhruv Batra. Grad-cam: Visual explanations from deep networks via gradient-based localization. In Proceedings of the IEEE international conference on computer vision, pages 618–626, 2017.</a:t>
            </a:r>
          </a:p>
          <a:p>
            <a:pPr marL="0" indent="0">
              <a:buNone/>
            </a:pPr>
            <a:endParaRPr lang="en-BE" dirty="0"/>
          </a:p>
          <a:p>
            <a:pPr marL="0" indent="0">
              <a:buNone/>
            </a:pPr>
            <a:r>
              <a:rPr lang="en-BE" dirty="0"/>
              <a:t>[3] </a:t>
            </a:r>
            <a:r>
              <a:rPr lang="en-GB" dirty="0"/>
              <a:t>Aditya </a:t>
            </a:r>
            <a:r>
              <a:rPr lang="en-GB" dirty="0" err="1"/>
              <a:t>Chattopadhay</a:t>
            </a:r>
            <a:r>
              <a:rPr lang="en-GB" dirty="0"/>
              <a:t>, Anirban Sarkar, </a:t>
            </a:r>
            <a:r>
              <a:rPr lang="en-GB" dirty="0" err="1"/>
              <a:t>Prantik</a:t>
            </a:r>
            <a:r>
              <a:rPr lang="en-GB" dirty="0"/>
              <a:t> </a:t>
            </a:r>
            <a:r>
              <a:rPr lang="en-GB" dirty="0" err="1"/>
              <a:t>Howlader</a:t>
            </a:r>
            <a:r>
              <a:rPr lang="en-GB" dirty="0"/>
              <a:t>, and Vineeth N Balasubramanian. Grad-cam++: Generalized gradient-based visual explanations for deep convolutional networks. In 2018 IEEE winter conference on applications of computer vision (WACV), pages 839–847.  IEEE, 2018.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BE" dirty="0"/>
              <a:t>[4] </a:t>
            </a:r>
            <a:r>
              <a:rPr lang="en-GB" dirty="0" err="1">
                <a:effectLst/>
                <a:latin typeface="Helvetica" pitchFamily="2" charset="0"/>
              </a:rPr>
              <a:t>Haofan</a:t>
            </a:r>
            <a:r>
              <a:rPr lang="en-GB" dirty="0">
                <a:effectLst/>
                <a:latin typeface="Helvetica" pitchFamily="2" charset="0"/>
              </a:rPr>
              <a:t> Wang, </a:t>
            </a:r>
            <a:r>
              <a:rPr lang="en-GB" dirty="0" err="1">
                <a:effectLst/>
                <a:latin typeface="Helvetica" pitchFamily="2" charset="0"/>
              </a:rPr>
              <a:t>Zifan</a:t>
            </a:r>
            <a:r>
              <a:rPr lang="en-GB" dirty="0">
                <a:effectLst/>
                <a:latin typeface="Helvetica" pitchFamily="2" charset="0"/>
              </a:rPr>
              <a:t> Wang, </a:t>
            </a:r>
            <a:r>
              <a:rPr lang="en-GB" dirty="0" err="1">
                <a:effectLst/>
                <a:latin typeface="Helvetica" pitchFamily="2" charset="0"/>
              </a:rPr>
              <a:t>Mengnan</a:t>
            </a:r>
            <a:r>
              <a:rPr lang="en-GB" dirty="0">
                <a:effectLst/>
                <a:latin typeface="Helvetica" pitchFamily="2" charset="0"/>
              </a:rPr>
              <a:t> Du, Fan Yang, </a:t>
            </a:r>
            <a:r>
              <a:rPr lang="en-GB" dirty="0" err="1">
                <a:effectLst/>
                <a:latin typeface="Helvetica" pitchFamily="2" charset="0"/>
              </a:rPr>
              <a:t>Zijian</a:t>
            </a:r>
            <a:r>
              <a:rPr lang="en-GB" dirty="0">
                <a:effectLst/>
                <a:latin typeface="Helvetica" pitchFamily="2" charset="0"/>
              </a:rPr>
              <a:t> Zhang, </a:t>
            </a:r>
            <a:r>
              <a:rPr lang="en-GB" dirty="0" err="1">
                <a:effectLst/>
                <a:latin typeface="Helvetica" pitchFamily="2" charset="0"/>
              </a:rPr>
              <a:t>Sirui</a:t>
            </a:r>
            <a:r>
              <a:rPr lang="en-GB" dirty="0">
                <a:effectLst/>
                <a:latin typeface="Helvetica" pitchFamily="2" charset="0"/>
              </a:rPr>
              <a:t> Ding, Piotr </a:t>
            </a:r>
            <a:r>
              <a:rPr lang="en-GB" dirty="0" err="1">
                <a:effectLst/>
                <a:latin typeface="Helvetica" pitchFamily="2" charset="0"/>
              </a:rPr>
              <a:t>Mardziel</a:t>
            </a:r>
            <a:r>
              <a:rPr lang="en-GB" dirty="0">
                <a:effectLst/>
                <a:latin typeface="Helvetica" pitchFamily="2" charset="0"/>
              </a:rPr>
              <a:t>, and Xia Hu. Score-cam: Score-weighted visual explanations for convolutional neural networks. In Proceedings of the IEEE/CVF conference on computer vision and pattern recognition workshops, pages 24–25, 2020.</a:t>
            </a:r>
            <a:endParaRPr lang="en-GB" dirty="0"/>
          </a:p>
          <a:p>
            <a:pPr marL="0" indent="0">
              <a:buNone/>
            </a:pPr>
            <a:endParaRPr lang="en-BE" dirty="0"/>
          </a:p>
          <a:p>
            <a:pPr marL="0" indent="0">
              <a:buNone/>
            </a:pPr>
            <a:r>
              <a:rPr lang="en-BE" dirty="0"/>
              <a:t>[5] </a:t>
            </a:r>
            <a:r>
              <a:rPr lang="en-GB" dirty="0" err="1">
                <a:effectLst/>
                <a:latin typeface="Helvetica" pitchFamily="2" charset="0"/>
              </a:rPr>
              <a:t>KailiWang</a:t>
            </a:r>
            <a:r>
              <a:rPr lang="en-GB" dirty="0">
                <a:effectLst/>
                <a:latin typeface="Helvetica" pitchFamily="2" charset="0"/>
              </a:rPr>
              <a:t>, Jose </a:t>
            </a:r>
            <a:r>
              <a:rPr lang="en-GB" dirty="0" err="1">
                <a:effectLst/>
                <a:latin typeface="Helvetica" pitchFamily="2" charset="0"/>
              </a:rPr>
              <a:t>Oramas</a:t>
            </a:r>
            <a:r>
              <a:rPr lang="en-GB" dirty="0">
                <a:effectLst/>
                <a:latin typeface="Helvetica" pitchFamily="2" charset="0"/>
              </a:rPr>
              <a:t>, and </a:t>
            </a:r>
            <a:r>
              <a:rPr lang="en-GB" dirty="0" err="1">
                <a:effectLst/>
                <a:latin typeface="Helvetica" pitchFamily="2" charset="0"/>
              </a:rPr>
              <a:t>Tinne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Tuytelaars</a:t>
            </a:r>
            <a:r>
              <a:rPr lang="en-GB" dirty="0">
                <a:effectLst/>
                <a:latin typeface="Helvetica" pitchFamily="2" charset="0"/>
              </a:rPr>
              <a:t>. </a:t>
            </a:r>
            <a:r>
              <a:rPr lang="en-GB" dirty="0" err="1">
                <a:effectLst/>
                <a:latin typeface="Helvetica" pitchFamily="2" charset="0"/>
              </a:rPr>
              <a:t>Minmaxcam</a:t>
            </a:r>
            <a:r>
              <a:rPr lang="en-GB" dirty="0">
                <a:effectLst/>
                <a:latin typeface="Helvetica" pitchFamily="2" charset="0"/>
              </a:rPr>
              <a:t>: Improving object coverage</a:t>
            </a:r>
          </a:p>
          <a:p>
            <a:pPr marL="0" indent="0">
              <a:buNone/>
            </a:pPr>
            <a:r>
              <a:rPr lang="en-GB" dirty="0">
                <a:effectLst/>
                <a:latin typeface="Helvetica" pitchFamily="2" charset="0"/>
              </a:rPr>
              <a:t>for cam-</a:t>
            </a:r>
            <a:r>
              <a:rPr lang="en-GB" dirty="0" err="1">
                <a:effectLst/>
                <a:latin typeface="Helvetica" pitchFamily="2" charset="0"/>
              </a:rPr>
              <a:t>basedweakly</a:t>
            </a:r>
            <a:r>
              <a:rPr lang="en-GB" dirty="0">
                <a:effectLst/>
                <a:latin typeface="Helvetica" pitchFamily="2" charset="0"/>
              </a:rPr>
              <a:t> supervised object localization. </a:t>
            </a:r>
            <a:r>
              <a:rPr lang="en-GB" dirty="0" err="1">
                <a:effectLst/>
                <a:latin typeface="Helvetica" pitchFamily="2" charset="0"/>
              </a:rPr>
              <a:t>arXiv</a:t>
            </a:r>
            <a:r>
              <a:rPr lang="en-GB" dirty="0">
                <a:effectLst/>
                <a:latin typeface="Helvetica" pitchFamily="2" charset="0"/>
              </a:rPr>
              <a:t> preprint arXiv:2104.14375, 2021.</a:t>
            </a:r>
          </a:p>
          <a:p>
            <a:pPr marL="0" indent="0">
              <a:buNone/>
            </a:pPr>
            <a:endParaRPr lang="en-BE" dirty="0"/>
          </a:p>
          <a:p>
            <a:pPr marL="0" indent="0">
              <a:buNone/>
            </a:pPr>
            <a:r>
              <a:rPr lang="en-GB" dirty="0">
                <a:latin typeface="Helvetica" pitchFamily="2" charset="0"/>
              </a:rPr>
              <a:t>[6] </a:t>
            </a:r>
            <a:r>
              <a:rPr lang="en-GB" dirty="0" err="1">
                <a:effectLst/>
                <a:latin typeface="Helvetica" pitchFamily="2" charset="0"/>
              </a:rPr>
              <a:t>Erico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Tjoa</a:t>
            </a:r>
            <a:r>
              <a:rPr lang="en-GB" dirty="0">
                <a:effectLst/>
                <a:latin typeface="Helvetica" pitchFamily="2" charset="0"/>
              </a:rPr>
              <a:t> and Guan </a:t>
            </a:r>
            <a:r>
              <a:rPr lang="en-GB" dirty="0" err="1">
                <a:effectLst/>
                <a:latin typeface="Helvetica" pitchFamily="2" charset="0"/>
              </a:rPr>
              <a:t>Cuntai</a:t>
            </a:r>
            <a:r>
              <a:rPr lang="en-GB" dirty="0">
                <a:effectLst/>
                <a:latin typeface="Helvetica" pitchFamily="2" charset="0"/>
              </a:rPr>
              <a:t>. Quantifying </a:t>
            </a:r>
            <a:r>
              <a:rPr lang="en-GB" dirty="0" err="1">
                <a:effectLst/>
                <a:latin typeface="Helvetica" pitchFamily="2" charset="0"/>
              </a:rPr>
              <a:t>explainability</a:t>
            </a:r>
            <a:r>
              <a:rPr lang="en-GB" dirty="0">
                <a:effectLst/>
                <a:latin typeface="Helvetica" pitchFamily="2" charset="0"/>
              </a:rPr>
              <a:t> of saliency methods in deep neural networks with a synthetic dataset. IEEE Transactions on Artificial Intelligence, 2022.</a:t>
            </a:r>
          </a:p>
          <a:p>
            <a:pPr marL="0" indent="0">
              <a:buNone/>
            </a:pPr>
            <a:endParaRPr lang="en-BE" dirty="0"/>
          </a:p>
          <a:p>
            <a:pPr marL="0" indent="0">
              <a:buNone/>
            </a:pPr>
            <a:r>
              <a:rPr lang="en-BE" dirty="0"/>
              <a:t>[7] </a:t>
            </a:r>
            <a:r>
              <a:rPr lang="en-GB" dirty="0" err="1">
                <a:effectLst/>
                <a:latin typeface="Helvetica" pitchFamily="2" charset="0"/>
              </a:rPr>
              <a:t>Junsuk</a:t>
            </a:r>
            <a:r>
              <a:rPr lang="en-GB" dirty="0">
                <a:effectLst/>
                <a:latin typeface="Helvetica" pitchFamily="2" charset="0"/>
              </a:rPr>
              <a:t> Choe, </a:t>
            </a:r>
            <a:r>
              <a:rPr lang="en-GB" dirty="0" err="1">
                <a:effectLst/>
                <a:latin typeface="Helvetica" pitchFamily="2" charset="0"/>
              </a:rPr>
              <a:t>Seong</a:t>
            </a:r>
            <a:r>
              <a:rPr lang="en-GB" dirty="0">
                <a:effectLst/>
                <a:latin typeface="Helvetica" pitchFamily="2" charset="0"/>
              </a:rPr>
              <a:t> Joon Oh, </a:t>
            </a:r>
            <a:r>
              <a:rPr lang="en-GB" dirty="0" err="1">
                <a:effectLst/>
                <a:latin typeface="Helvetica" pitchFamily="2" charset="0"/>
              </a:rPr>
              <a:t>Seungho</a:t>
            </a:r>
            <a:r>
              <a:rPr lang="en-GB" dirty="0">
                <a:effectLst/>
                <a:latin typeface="Helvetica" pitchFamily="2" charset="0"/>
              </a:rPr>
              <a:t> Lee, </a:t>
            </a:r>
            <a:r>
              <a:rPr lang="en-GB" dirty="0" err="1">
                <a:effectLst/>
                <a:latin typeface="Helvetica" pitchFamily="2" charset="0"/>
              </a:rPr>
              <a:t>Sanghyuk</a:t>
            </a:r>
            <a:r>
              <a:rPr lang="en-GB" dirty="0">
                <a:effectLst/>
                <a:latin typeface="Helvetica" pitchFamily="2" charset="0"/>
              </a:rPr>
              <a:t> Chun, Zeynep </a:t>
            </a:r>
            <a:r>
              <a:rPr lang="en-GB" dirty="0" err="1">
                <a:effectLst/>
                <a:latin typeface="Helvetica" pitchFamily="2" charset="0"/>
              </a:rPr>
              <a:t>Akata</a:t>
            </a:r>
            <a:r>
              <a:rPr lang="en-GB" dirty="0">
                <a:effectLst/>
                <a:latin typeface="Helvetica" pitchFamily="2" charset="0"/>
              </a:rPr>
              <a:t>, and </a:t>
            </a:r>
            <a:r>
              <a:rPr lang="en-GB" dirty="0" err="1">
                <a:effectLst/>
                <a:latin typeface="Helvetica" pitchFamily="2" charset="0"/>
              </a:rPr>
              <a:t>Hyunjung</a:t>
            </a:r>
            <a:r>
              <a:rPr lang="en-GB" dirty="0">
                <a:effectLst/>
                <a:latin typeface="Helvetica" pitchFamily="2" charset="0"/>
              </a:rPr>
              <a:t> Shim. Evaluating weakly supervised object localization methods right. In Proceedings of the IEEE/CVF Conference on Computer Vision and Pattern Recognition, pages 3133–3142, 2020.</a:t>
            </a:r>
          </a:p>
        </p:txBody>
      </p:sp>
    </p:spTree>
    <p:extLst>
      <p:ext uri="{BB962C8B-B14F-4D97-AF65-F5344CB8AC3E}">
        <p14:creationId xmlns:p14="http://schemas.microsoft.com/office/powerpoint/2010/main" val="41804415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Tijdelijke aanduiding voor afbeelding 10">
            <a:extLst>
              <a:ext uri="{FF2B5EF4-FFF2-40B4-BE49-F238E27FC236}">
                <a16:creationId xmlns:a16="http://schemas.microsoft.com/office/drawing/2014/main" id="{1EF826F9-09AD-784D-8098-BA37A0D1D8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888" y="627478"/>
            <a:ext cx="10944225" cy="5609810"/>
          </a:xfr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5AE456E2-3316-426B-AAB7-A4E53F7F8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0" y="2476500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87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AC842-F5E1-F9E1-B2A1-A2CDA955E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11622-4661-AA27-5517-F3DEFD870C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834540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BF13FCA-E0EC-971C-A3F8-3FA5EC000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800" y="1612800"/>
            <a:ext cx="8104745" cy="341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4421BF-63AE-2161-FEE1-A14A7472F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87" y="620713"/>
            <a:ext cx="10944226" cy="791794"/>
          </a:xfrm>
        </p:spPr>
        <p:txBody>
          <a:bodyPr/>
          <a:lstStyle/>
          <a:p>
            <a:r>
              <a:rPr lang="en-BE" dirty="0"/>
              <a:t>Multiple-instance WSOL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FB7E31-8969-72F0-6E29-E2383B7430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29</a:t>
            </a:fld>
            <a:endParaRPr lang="nl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CE6E37-4B32-A7DD-FC84-E1775E174A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3" r="41676"/>
          <a:stretch/>
        </p:blipFill>
        <p:spPr bwMode="auto">
          <a:xfrm>
            <a:off x="4003156" y="1613898"/>
            <a:ext cx="2768699" cy="341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0EA5B147-62C0-13BC-F800-780B4E80F710}"/>
              </a:ext>
            </a:extLst>
          </p:cNvPr>
          <p:cNvGrpSpPr/>
          <p:nvPr/>
        </p:nvGrpSpPr>
        <p:grpSpPr>
          <a:xfrm>
            <a:off x="4003157" y="3981590"/>
            <a:ext cx="2583719" cy="2136136"/>
            <a:chOff x="4003157" y="3981590"/>
            <a:chExt cx="2583719" cy="213613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275B2B-21BA-1C54-0617-39B0183E4CCC}"/>
                </a:ext>
              </a:extLst>
            </p:cNvPr>
            <p:cNvSpPr txBox="1"/>
            <p:nvPr/>
          </p:nvSpPr>
          <p:spPr>
            <a:xfrm>
              <a:off x="4003157" y="5841677"/>
              <a:ext cx="2583707" cy="276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b="1" dirty="0">
                  <a:solidFill>
                    <a:srgbClr val="C00000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Multiple-instance WSOL</a:t>
              </a:r>
              <a:endParaRPr lang="en-BE" sz="1600" b="1" dirty="0">
                <a:solidFill>
                  <a:srgbClr val="C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1D1D6E3-BA2B-975F-FDC1-C32BF7CC6062}"/>
                </a:ext>
              </a:extLst>
            </p:cNvPr>
            <p:cNvGrpSpPr/>
            <p:nvPr/>
          </p:nvGrpSpPr>
          <p:grpSpPr>
            <a:xfrm>
              <a:off x="4003158" y="3981590"/>
              <a:ext cx="2583718" cy="1856226"/>
              <a:chOff x="4003158" y="3981590"/>
              <a:chExt cx="2583718" cy="1856226"/>
            </a:xfrm>
          </p:grpSpPr>
          <p:sp>
            <p:nvSpPr>
              <p:cNvPr id="19" name="Right Brace 18">
                <a:extLst>
                  <a:ext uri="{FF2B5EF4-FFF2-40B4-BE49-F238E27FC236}">
                    <a16:creationId xmlns:a16="http://schemas.microsoft.com/office/drawing/2014/main" id="{3AC5E5B3-79E6-A5A0-F24C-21A0B882076E}"/>
                  </a:ext>
                </a:extLst>
              </p:cNvPr>
              <p:cNvSpPr/>
              <p:nvPr/>
            </p:nvSpPr>
            <p:spPr>
              <a:xfrm rot="5400000" flipV="1">
                <a:off x="5217295" y="4468235"/>
                <a:ext cx="155448" cy="2583714"/>
              </a:xfrm>
              <a:prstGeom prst="rightBrace">
                <a:avLst/>
              </a:prstGeom>
              <a:ln>
                <a:solidFill>
                  <a:srgbClr val="C0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5CEF720-C09A-6712-E246-E6C475D23936}"/>
                  </a:ext>
                </a:extLst>
              </p:cNvPr>
              <p:cNvCxnSpPr/>
              <p:nvPr/>
            </p:nvCxnSpPr>
            <p:spPr>
              <a:xfrm>
                <a:off x="6586873" y="3981590"/>
                <a:ext cx="0" cy="1658679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D587F43-2D13-4F42-7E6B-717FECE0B0B5}"/>
                  </a:ext>
                </a:extLst>
              </p:cNvPr>
              <p:cNvCxnSpPr/>
              <p:nvPr/>
            </p:nvCxnSpPr>
            <p:spPr>
              <a:xfrm>
                <a:off x="4003158" y="3981590"/>
                <a:ext cx="0" cy="1658679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380170A-39D2-20C6-0874-6679B02B36C8}"/>
              </a:ext>
            </a:extLst>
          </p:cNvPr>
          <p:cNvGrpSpPr/>
          <p:nvPr/>
        </p:nvGrpSpPr>
        <p:grpSpPr>
          <a:xfrm>
            <a:off x="4003157" y="3981590"/>
            <a:ext cx="1887276" cy="1635432"/>
            <a:chOff x="4003157" y="3981590"/>
            <a:chExt cx="1887276" cy="16354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3CD1B7-BFCE-67FF-B68B-F0DAFE307A2E}"/>
                </a:ext>
              </a:extLst>
            </p:cNvPr>
            <p:cNvSpPr txBox="1"/>
            <p:nvPr/>
          </p:nvSpPr>
          <p:spPr>
            <a:xfrm>
              <a:off x="4519198" y="5340973"/>
              <a:ext cx="855194" cy="276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b="1" dirty="0">
                  <a:solidFill>
                    <a:srgbClr val="002E65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WSOL</a:t>
              </a:r>
              <a:endParaRPr lang="en-BE" sz="1600" b="1" dirty="0">
                <a:solidFill>
                  <a:srgbClr val="002E65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89D0DB1-3FB6-A112-55F7-1AF164F1F213}"/>
                </a:ext>
              </a:extLst>
            </p:cNvPr>
            <p:cNvGrpSpPr/>
            <p:nvPr/>
          </p:nvGrpSpPr>
          <p:grpSpPr>
            <a:xfrm>
              <a:off x="4003157" y="3981590"/>
              <a:ext cx="1887276" cy="1345847"/>
              <a:chOff x="4003157" y="3981590"/>
              <a:chExt cx="1887276" cy="1345847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F4AD049-3104-3516-7F08-52E741D5B378}"/>
                  </a:ext>
                </a:extLst>
              </p:cNvPr>
              <p:cNvCxnSpPr/>
              <p:nvPr/>
            </p:nvCxnSpPr>
            <p:spPr>
              <a:xfrm>
                <a:off x="5890433" y="3981590"/>
                <a:ext cx="0" cy="1148619"/>
              </a:xfrm>
              <a:prstGeom prst="line">
                <a:avLst/>
              </a:prstGeom>
              <a:ln>
                <a:solidFill>
                  <a:srgbClr val="002E65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23CC6DB-C203-0929-01AA-5EA1FBD92ABB}"/>
                  </a:ext>
                </a:extLst>
              </p:cNvPr>
              <p:cNvCxnSpPr/>
              <p:nvPr/>
            </p:nvCxnSpPr>
            <p:spPr>
              <a:xfrm>
                <a:off x="4003158" y="3981590"/>
                <a:ext cx="0" cy="1148619"/>
              </a:xfrm>
              <a:prstGeom prst="line">
                <a:avLst/>
              </a:prstGeom>
              <a:ln>
                <a:solidFill>
                  <a:srgbClr val="002E65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ight Brace 14">
                <a:extLst>
                  <a:ext uri="{FF2B5EF4-FFF2-40B4-BE49-F238E27FC236}">
                    <a16:creationId xmlns:a16="http://schemas.microsoft.com/office/drawing/2014/main" id="{E0AEE349-933F-B2D6-8FBA-13FC3A59518D}"/>
                  </a:ext>
                </a:extLst>
              </p:cNvPr>
              <p:cNvSpPr/>
              <p:nvPr/>
            </p:nvSpPr>
            <p:spPr>
              <a:xfrm rot="5400000" flipV="1">
                <a:off x="4869071" y="4306075"/>
                <a:ext cx="155448" cy="1887275"/>
              </a:xfrm>
              <a:prstGeom prst="rightBrace">
                <a:avLst/>
              </a:prstGeom>
              <a:ln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1944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25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57E2F02-737B-DA85-68B3-99F87A2AC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38" y="1159496"/>
            <a:ext cx="11693923" cy="453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343AF8-9168-960A-B019-C2A49A61C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>
            <a:normAutofit/>
          </a:bodyPr>
          <a:lstStyle/>
          <a:p>
            <a:r>
              <a:rPr lang="en-BE" dirty="0"/>
              <a:t>CAM-based WSOL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F5DA41-503D-310A-778E-CB715322F0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30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779178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AF992-B29F-AE86-79BD-6E3239758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Localization: ResNet-50 - ImageNet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2BFF0F-B90A-6E41-A208-7F3D19B522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31</a:t>
            </a:fld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16294-68B1-856C-A175-C74CB9394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44" y="1631566"/>
            <a:ext cx="5227052" cy="39202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18A9D9-CEAD-A0E8-9A8F-6409B767A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497" y="1631567"/>
            <a:ext cx="5227052" cy="39202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6547C9-8B1E-0E32-DB3E-05C68C8DD701}"/>
              </a:ext>
            </a:extLst>
          </p:cNvPr>
          <p:cNvSpPr txBox="1"/>
          <p:nvPr/>
        </p:nvSpPr>
        <p:spPr>
          <a:xfrm>
            <a:off x="1147864" y="1663276"/>
            <a:ext cx="4007796" cy="3696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CAM - MaxBoxAccV3 recall: 36.58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A23D95-0E09-2705-40E2-123FCCEF1B71}"/>
              </a:ext>
            </a:extLst>
          </p:cNvPr>
          <p:cNvSpPr txBox="1"/>
          <p:nvPr/>
        </p:nvSpPr>
        <p:spPr>
          <a:xfrm>
            <a:off x="6549270" y="1663276"/>
            <a:ext cx="4007796" cy="3696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CAM - MaxBoxAccV3 precision: 30.55</a:t>
            </a:r>
          </a:p>
        </p:txBody>
      </p:sp>
    </p:spTree>
    <p:extLst>
      <p:ext uri="{BB962C8B-B14F-4D97-AF65-F5344CB8AC3E}">
        <p14:creationId xmlns:p14="http://schemas.microsoft.com/office/powerpoint/2010/main" val="34553986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299A1-5CC6-34CB-C163-8E5C8537D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6" y="620713"/>
            <a:ext cx="11157297" cy="791794"/>
          </a:xfrm>
        </p:spPr>
        <p:txBody>
          <a:bodyPr>
            <a:noAutofit/>
          </a:bodyPr>
          <a:lstStyle/>
          <a:p>
            <a:r>
              <a:rPr lang="en-BE" sz="2800" dirty="0"/>
              <a:t>Localization: ResNet-50 - Synthetic dataset d1b (vanilla vs MinMaxCAM)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42433-FD68-8650-273B-689CFAC785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32</a:t>
            </a:fld>
            <a:endParaRPr lang="nl-B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32D1EF-D2E8-FFB2-BFE3-D42D1AB0DA8A}"/>
              </a:ext>
            </a:extLst>
          </p:cNvPr>
          <p:cNvSpPr txBox="1"/>
          <p:nvPr/>
        </p:nvSpPr>
        <p:spPr>
          <a:xfrm>
            <a:off x="291823" y="5031011"/>
            <a:ext cx="1334754" cy="4525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BE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MinMaxCAM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2269EEE-A3A3-14FF-4727-B4D838A91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947" y="1377350"/>
            <a:ext cx="9332340" cy="23701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53BAA9-EE72-4E2B-2088-D113254F0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947" y="3866382"/>
            <a:ext cx="9332340" cy="237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0260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299A1-5CC6-34CB-C163-8E5C8537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BE" sz="2800" dirty="0"/>
              <a:t>Localization: ResNet-50 - Synthetic dataset d4b (vanilla vs MinMaxCAM)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42433-FD68-8650-273B-689CFAC785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33</a:t>
            </a:fld>
            <a:endParaRPr lang="nl-B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32D1EF-D2E8-FFB2-BFE3-D42D1AB0DA8A}"/>
              </a:ext>
            </a:extLst>
          </p:cNvPr>
          <p:cNvSpPr txBox="1"/>
          <p:nvPr/>
        </p:nvSpPr>
        <p:spPr>
          <a:xfrm>
            <a:off x="291823" y="5031011"/>
            <a:ext cx="1334754" cy="4525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MinMaxCAM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8EC69-39F4-5DDA-A9DF-436570E95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947" y="3910384"/>
            <a:ext cx="9290760" cy="23595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54C577-5240-0A87-B5D9-379651959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947" y="1412507"/>
            <a:ext cx="9290760" cy="23595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A03C5C-C0BC-B3A3-24E0-4863785F8FB8}"/>
              </a:ext>
            </a:extLst>
          </p:cNvPr>
          <p:cNvSpPr txBox="1"/>
          <p:nvPr/>
        </p:nvSpPr>
        <p:spPr>
          <a:xfrm>
            <a:off x="291823" y="2592285"/>
            <a:ext cx="1334754" cy="4525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Vanilla</a:t>
            </a:r>
          </a:p>
        </p:txBody>
      </p:sp>
    </p:spTree>
    <p:extLst>
      <p:ext uri="{BB962C8B-B14F-4D97-AF65-F5344CB8AC3E}">
        <p14:creationId xmlns:p14="http://schemas.microsoft.com/office/powerpoint/2010/main" val="1951371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02D83-2DAA-89B4-DED4-609F82E6F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91" y="1211595"/>
            <a:ext cx="11433215" cy="50766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D299A1-5CC6-34CB-C163-8E5C8537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BE" dirty="0"/>
              <a:t>Localization: ResNet-50 – ImageNet (vanilla vs MinMaxCAM)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42433-FD68-8650-273B-689CFAC785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050893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299A1-5CC6-34CB-C163-8E5C8537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BE" dirty="0"/>
              <a:t>Localization: ResNet-50 – ImageNet (vanilla vs MinMaxCAM)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42433-FD68-8650-273B-689CFAC785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35</a:t>
            </a:fld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200E1B-409A-2A6D-9CDA-4248FDB07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96" y="1223161"/>
            <a:ext cx="11269808" cy="500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8567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7778C3-9DA5-9ED5-1586-9E08E542A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67" y="1223161"/>
            <a:ext cx="11292437" cy="50141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D299A1-5CC6-34CB-C163-8E5C8537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BE" dirty="0"/>
              <a:t>Localization: ResNet-50 – ImageNet (vanilla vs MinMaxCAM)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42433-FD68-8650-273B-689CFAC785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36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798014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0F47D59-0EFC-B421-249F-A1352FC21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Iterative localization: ResNet-50 – ImageNet (oracle)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24F6CC-52A8-8B71-E988-E82C940576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37</a:t>
            </a:fld>
            <a:endParaRPr lang="nl-BE" dirty="0">
              <a:latin typeface="Calibri Light" panose="020F03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DCC42D-9B52-B169-66AE-91938560C0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" b="34370"/>
          <a:stretch/>
        </p:blipFill>
        <p:spPr>
          <a:xfrm>
            <a:off x="853440" y="1320800"/>
            <a:ext cx="8070053" cy="48698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BA6784-C642-4567-80EB-43059D7034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228" t="69411" r="-252" b="3"/>
          <a:stretch/>
        </p:blipFill>
        <p:spPr>
          <a:xfrm>
            <a:off x="8933653" y="3867484"/>
            <a:ext cx="2746213" cy="226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87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1B932E-317C-7DED-409D-55E7053C00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860" t="69965" r="369" b="333"/>
          <a:stretch/>
        </p:blipFill>
        <p:spPr>
          <a:xfrm>
            <a:off x="8994022" y="3910393"/>
            <a:ext cx="2644619" cy="22035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341EA6-CCE2-8B3F-9094-062C0FBE43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227"/>
          <a:stretch/>
        </p:blipFill>
        <p:spPr>
          <a:xfrm>
            <a:off x="863158" y="1310946"/>
            <a:ext cx="8070053" cy="487970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0F47D59-0EFC-B421-249F-A1352FC21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6" y="620713"/>
            <a:ext cx="11263313" cy="791794"/>
          </a:xfrm>
        </p:spPr>
        <p:txBody>
          <a:bodyPr/>
          <a:lstStyle/>
          <a:p>
            <a:r>
              <a:rPr lang="en-BE" dirty="0"/>
              <a:t>Iterative localization: ResNet-50 – ImageNet (score map)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24F6CC-52A8-8B71-E988-E82C940576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38</a:t>
            </a:fld>
            <a:endParaRPr lang="nl-BE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390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1F0DDC-ED21-FB04-7089-4062FF8C91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768"/>
          <a:stretch/>
        </p:blipFill>
        <p:spPr>
          <a:xfrm>
            <a:off x="854699" y="1305280"/>
            <a:ext cx="8069987" cy="49137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E69133-FFA1-26E5-0A76-ED90A02FF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Iterative localization: ResNet-50 – ImageNet (oracle)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F6FA28-1143-BF86-EA51-305E8FF1AA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39</a:t>
            </a:fld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91DF05-ECAB-6D3C-E6A2-EA485AB92A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418" t="69296" r="-148" b="-1808"/>
          <a:stretch/>
        </p:blipFill>
        <p:spPr>
          <a:xfrm>
            <a:off x="8923493" y="3867039"/>
            <a:ext cx="2722006" cy="241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404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CAM-based WSOL methods</a:t>
            </a:r>
          </a:p>
          <a:p>
            <a:r>
              <a:rPr lang="en-GB" dirty="0"/>
              <a:t>Class Activation Mapping (CAM) [1]</a:t>
            </a:r>
          </a:p>
          <a:p>
            <a:r>
              <a:rPr lang="en-GB" dirty="0"/>
              <a:t>Grad-CAM [2], </a:t>
            </a:r>
          </a:p>
          <a:p>
            <a:r>
              <a:rPr lang="en-GB" dirty="0"/>
              <a:t>Grad-CAM++ [3], Score-CAM [4]</a:t>
            </a:r>
          </a:p>
          <a:p>
            <a:r>
              <a:rPr lang="en-GB" dirty="0" err="1"/>
              <a:t>MinMaxCAM</a:t>
            </a:r>
            <a:r>
              <a:rPr lang="en-GB" dirty="0"/>
              <a:t> [5]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Problem</a:t>
            </a:r>
          </a:p>
          <a:p>
            <a:r>
              <a:rPr lang="en-BE" sz="2800" dirty="0"/>
              <a:t>Multiple-instance localization hasn’t been tested in prior-art</a:t>
            </a:r>
          </a:p>
          <a:p>
            <a:r>
              <a:rPr lang="en-BE" dirty="0"/>
              <a:t>No existing evaluation protocol</a:t>
            </a:r>
            <a:endParaRPr lang="en-GB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A54625-A4C5-4FB3-3D9B-E9621C64C9EA}"/>
              </a:ext>
            </a:extLst>
          </p:cNvPr>
          <p:cNvGrpSpPr/>
          <p:nvPr/>
        </p:nvGrpSpPr>
        <p:grpSpPr>
          <a:xfrm>
            <a:off x="8860641" y="620713"/>
            <a:ext cx="2956375" cy="3883048"/>
            <a:chOff x="8992244" y="2204936"/>
            <a:chExt cx="2507116" cy="3435730"/>
          </a:xfrm>
        </p:grpSpPr>
        <p:pic>
          <p:nvPicPr>
            <p:cNvPr id="12" name="Picture 2" descr="Class Activation Maps – Johannes S. Fischer">
              <a:extLst>
                <a:ext uri="{FF2B5EF4-FFF2-40B4-BE49-F238E27FC236}">
                  <a16:creationId xmlns:a16="http://schemas.microsoft.com/office/drawing/2014/main" id="{6E7023AF-E34E-D111-CB20-C393DE47C3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7" t="5911" r="1480" b="2241"/>
            <a:stretch/>
          </p:blipFill>
          <p:spPr bwMode="auto">
            <a:xfrm>
              <a:off x="8992244" y="3978719"/>
              <a:ext cx="2507115" cy="1661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Class Activation Maps – Johannes S. Fischer">
              <a:extLst>
                <a:ext uri="{FF2B5EF4-FFF2-40B4-BE49-F238E27FC236}">
                  <a16:creationId xmlns:a16="http://schemas.microsoft.com/office/drawing/2014/main" id="{A18138AB-21C3-FC01-AF8D-A518AFD09E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5" t="5635" r="1390" b="2240"/>
            <a:stretch/>
          </p:blipFill>
          <p:spPr bwMode="auto">
            <a:xfrm>
              <a:off x="8992245" y="2204936"/>
              <a:ext cx="2507115" cy="1671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086723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D8ADDE8-6CAF-1DF8-4F8E-AD8E36BB95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441" t="69056" r="83" b="-1085"/>
          <a:stretch/>
        </p:blipFill>
        <p:spPr>
          <a:xfrm>
            <a:off x="8912494" y="3840480"/>
            <a:ext cx="2705573" cy="2379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BA2126-A104-1D43-A41D-925B4BEC67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867"/>
          <a:stretch/>
        </p:blipFill>
        <p:spPr>
          <a:xfrm>
            <a:off x="848196" y="1296136"/>
            <a:ext cx="8082011" cy="49137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E69133-FFA1-26E5-0A76-ED90A02FF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6" y="620713"/>
            <a:ext cx="11272458" cy="791794"/>
          </a:xfrm>
        </p:spPr>
        <p:txBody>
          <a:bodyPr>
            <a:normAutofit/>
          </a:bodyPr>
          <a:lstStyle/>
          <a:p>
            <a:r>
              <a:rPr lang="en-BE" dirty="0"/>
              <a:t>Iterative localization: ResNet-50 – ImageNet (score map)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F6FA28-1143-BF86-EA51-305E8FF1AA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40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539116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Metrics – Pixel Average Precision (PxAP)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41</a:t>
            </a:fld>
            <a:endParaRPr lang="nl-BE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9026F89-1551-CEFB-66D2-4C377D117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198" y="3252744"/>
            <a:ext cx="384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7E5AE1-11C2-FDAB-5D54-0E0488D082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PxAP already used in </a:t>
            </a:r>
            <a:r>
              <a:rPr lang="en-GB" sz="2000" dirty="0">
                <a:effectLst/>
                <a:latin typeface="Helvetica" pitchFamily="2" charset="0"/>
              </a:rPr>
              <a:t>[Choe et al., 2020b]</a:t>
            </a:r>
            <a:r>
              <a:rPr lang="en-BE" dirty="0"/>
              <a:t> </a:t>
            </a:r>
          </a:p>
          <a:p>
            <a:r>
              <a:rPr lang="en-BE" dirty="0"/>
              <a:t>Applies to multi-instance localization</a:t>
            </a:r>
          </a:p>
          <a:p>
            <a:r>
              <a:rPr lang="en-BE" dirty="0"/>
              <a:t>Only usable when GT segmentation masks available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14AB20-8526-1588-8B15-E92C4F3E4D1E}"/>
                  </a:ext>
                </a:extLst>
              </p:cNvPr>
              <p:cNvSpPr txBox="1"/>
              <p:nvPr/>
            </p:nvSpPr>
            <p:spPr>
              <a:xfrm>
                <a:off x="623887" y="5064318"/>
                <a:ext cx="7167214" cy="775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𝑃𝑥𝐴𝑃</m:t>
                      </m:r>
                      <m:r>
                        <a:rPr lang="nl-BE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box>
                        <m:boxPr>
                          <m:ctrlPr>
                            <a:rPr lang="en-BE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boxPr>
                        <m:e>
                          <m:r>
                            <a:rPr lang="nl-BE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∶=</m:t>
                          </m:r>
                        </m:e>
                      </m:box>
                      <m:r>
                        <a:rPr lang="nl-BE" sz="2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BE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nl-BE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𝑙</m:t>
                          </m:r>
                        </m:sub>
                        <m:sup/>
                        <m:e>
                          <m:r>
                            <a:rPr lang="nl-BE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𝑃𝑥𝑃𝑟𝑒𝑐</m:t>
                          </m:r>
                          <m:d>
                            <m:dPr>
                              <m:ctrlPr>
                                <a:rPr lang="en-BE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nl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d>
                        <m:dPr>
                          <m:ctrlPr>
                            <a:rPr lang="en-BE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nl-BE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𝑃𝑥𝑅𝑒𝑐</m:t>
                          </m:r>
                          <m:d>
                            <m:dPr>
                              <m:ctrlPr>
                                <a:rPr lang="en-BE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nl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nl-BE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nl-BE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𝑃𝑥𝑅𝑒𝑐</m:t>
                          </m:r>
                          <m:d>
                            <m:dPr>
                              <m:ctrlPr>
                                <a:rPr lang="en-BE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nl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𝑙</m:t>
                                  </m:r>
                                  <m:r>
                                    <a:rPr lang="nl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B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14AB20-8526-1588-8B15-E92C4F3E4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87" y="5064318"/>
                <a:ext cx="7167214" cy="775084"/>
              </a:xfrm>
              <a:prstGeom prst="rect">
                <a:avLst/>
              </a:prstGeom>
              <a:blipFill>
                <a:blip r:embed="rId4"/>
                <a:stretch>
                  <a:fillRect t="-175806" b="-24677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8785BE-69A0-594B-1919-99688CF5837A}"/>
                  </a:ext>
                </a:extLst>
              </p:cNvPr>
              <p:cNvSpPr txBox="1"/>
              <p:nvPr/>
            </p:nvSpPr>
            <p:spPr>
              <a:xfrm>
                <a:off x="458243" y="3735623"/>
                <a:ext cx="3840000" cy="9571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1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𝑃𝑥𝑃𝑟𝑒𝑐</m:t>
                      </m:r>
                      <m:d>
                        <m:dPr>
                          <m:ctrlPr>
                            <a:rPr lang="en-BE" sz="18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nl-BE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𝜏</m:t>
                          </m:r>
                        </m:e>
                      </m:d>
                      <m:box>
                        <m:boxPr>
                          <m:ctrlPr>
                            <a:rPr lang="nl-BE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boxPr>
                        <m:e>
                          <m:r>
                            <a:rPr lang="nl-BE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lang="nl-BE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nl-BE" sz="1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nl-BE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nl-BE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nl-BE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≥</m:t>
                                  </m:r>
                                  <m:r>
                                    <a:rPr lang="nl-BE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d>
                          <m:r>
                            <a:rPr lang="nl-BE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∩</m:t>
                          </m:r>
                          <m:d>
                            <m:dPr>
                              <m:begChr m:val=""/>
                              <m:endChr m:val="|"/>
                              <m:ctrlPr>
                                <a:rPr lang="nl-BE" sz="1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nl-BE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nl-BE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nl-BE" sz="1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nl-BE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nl-BE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≥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B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8785BE-69A0-594B-1919-99688CF58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43" y="3735623"/>
                <a:ext cx="3840000" cy="957121"/>
              </a:xfrm>
              <a:prstGeom prst="rect">
                <a:avLst/>
              </a:prstGeom>
              <a:blipFill>
                <a:blip r:embed="rId5"/>
                <a:stretch>
                  <a:fillRect t="-92105" r="-11551" b="-8684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FB14F4-F5D1-0BCF-C3E6-B586FCD80082}"/>
                  </a:ext>
                </a:extLst>
              </p:cNvPr>
              <p:cNvSpPr txBox="1"/>
              <p:nvPr/>
            </p:nvSpPr>
            <p:spPr>
              <a:xfrm>
                <a:off x="4219403" y="3735623"/>
                <a:ext cx="3571698" cy="9571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1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𝑃𝑥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𝑅</m:t>
                      </m:r>
                      <m:r>
                        <a:rPr lang="nl-BE" sz="1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𝑒𝑐</m:t>
                      </m:r>
                      <m:d>
                        <m:dPr>
                          <m:ctrlPr>
                            <a:rPr lang="en-BE" sz="18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nl-BE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𝜏</m:t>
                          </m:r>
                        </m:e>
                      </m:d>
                      <m:box>
                        <m:boxPr>
                          <m:ctrlPr>
                            <a:rPr lang="nl-BE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boxPr>
                        <m:e>
                          <m:r>
                            <a:rPr lang="nl-BE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lang="nl-BE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nl-BE" sz="1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nl-BE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nl-BE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≥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d>
                          <m:r>
                            <a:rPr lang="nl-BE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∩</m:t>
                          </m:r>
                          <m:d>
                            <m:dPr>
                              <m:begChr m:val=""/>
                              <m:endChr m:val="|"/>
                              <m:ctrlPr>
                                <a:rPr lang="nl-BE" sz="1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nl-BE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nl-BE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nl-BE" sz="1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nl-BE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nl-BE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=1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B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FB14F4-F5D1-0BCF-C3E6-B586FCD8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403" y="3735623"/>
                <a:ext cx="3571698" cy="957121"/>
              </a:xfrm>
              <a:prstGeom prst="rect">
                <a:avLst/>
              </a:prstGeom>
              <a:blipFill>
                <a:blip r:embed="rId6"/>
                <a:stretch>
                  <a:fillRect t="-92105" r="-14894" b="-8684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13066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AE48EC-75F4-3AF3-F66D-7EAEC265BF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C0D90F7-8AE7-6262-962E-25A5E219244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BE" dirty="0"/>
              <a:t>Observations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452FE4-99F2-D845-71DA-A54DC5E5B973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Example: </a:t>
            </a:r>
            <a:r>
              <a:rPr lang="en-GB" dirty="0" err="1"/>
              <a:t>MinMaxCAM</a:t>
            </a:r>
            <a:r>
              <a:rPr lang="en-GB" dirty="0"/>
              <a:t> for VGG16-GAP SYNTHETIC</a:t>
            </a:r>
          </a:p>
          <a:p>
            <a:r>
              <a:rPr lang="en-GB" dirty="0"/>
              <a:t>Best localization after few training epochs</a:t>
            </a:r>
          </a:p>
          <a:p>
            <a:r>
              <a:rPr lang="en-GB" dirty="0"/>
              <a:t>Further classification training hurts localization</a:t>
            </a:r>
          </a:p>
          <a:p>
            <a:pPr lvl="1"/>
            <a:r>
              <a:rPr lang="en-GB" dirty="0"/>
              <a:t>Focus on most discriminative parts</a:t>
            </a:r>
          </a:p>
          <a:p>
            <a:r>
              <a:rPr lang="en-GB" dirty="0"/>
              <a:t>In line with Choe et al, 2020b findings</a:t>
            </a:r>
          </a:p>
          <a:p>
            <a:pPr marL="0" indent="0">
              <a:buNone/>
            </a:pPr>
            <a:endParaRPr lang="en-B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B45A9-0DB2-122F-4B02-915883413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Learning curves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146277-13DE-920E-ADF7-16C90AA66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" y="1579473"/>
            <a:ext cx="5041570" cy="404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0467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B6CA26E-8ED8-3EB1-B6C3-A66E0B500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819" y="3998476"/>
            <a:ext cx="3155237" cy="25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20CE34-3158-0AC1-3EF3-39F013269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253" y="1264683"/>
            <a:ext cx="3167803" cy="25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2CE8DF-8942-26F5-71FD-A61A2CB42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221" y="1344457"/>
            <a:ext cx="3167798" cy="2520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F770DE1-52A5-08CB-FA6C-0FF771F05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 anchor="t">
            <a:normAutofit fontScale="90000"/>
          </a:bodyPr>
          <a:lstStyle/>
          <a:p>
            <a:r>
              <a:rPr lang="en-BE" dirty="0"/>
              <a:t>Box Accuracy at varying CAM thresholds (IOU 50)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EB6451-B6C0-1DF8-3A2A-0FA8A6C17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E038E271-308C-2E46-A3EC-56326F9084CC}" type="slidenum">
              <a:rPr lang="nl-BE" smtClean="0"/>
              <a:pPr>
                <a:spcAft>
                  <a:spcPts val="600"/>
                </a:spcAft>
              </a:pPr>
              <a:t>43</a:t>
            </a:fld>
            <a:endParaRPr lang="nl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8D7182-955C-EE82-B610-8E2D9068BD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2221" y="3998476"/>
            <a:ext cx="319015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937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F770DE1-52A5-08CB-FA6C-0FF771F05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 anchor="t">
            <a:normAutofit/>
          </a:bodyPr>
          <a:lstStyle/>
          <a:p>
            <a:r>
              <a:rPr lang="en-BE" dirty="0"/>
              <a:t>Precision-Recall at varying CAM thresholds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EB6451-B6C0-1DF8-3A2A-0FA8A6C17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E038E271-308C-2E46-A3EC-56326F9084CC}" type="slidenum">
              <a:rPr lang="nl-BE" smtClean="0"/>
              <a:pPr>
                <a:spcAft>
                  <a:spcPts val="600"/>
                </a:spcAft>
              </a:pPr>
              <a:t>44</a:t>
            </a:fld>
            <a:endParaRPr lang="nl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AEFCA3-6B3C-2A5C-A44C-C1BFB7428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819" y="1344457"/>
            <a:ext cx="3140308" cy="25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7803CD-9A94-7926-86E2-47AC21778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143" y="1344457"/>
            <a:ext cx="3140308" cy="25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68429B-292D-07C0-A975-797B43C8E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4819" y="3998476"/>
            <a:ext cx="3140308" cy="25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6A4919-CB53-36DD-26BE-89332E0C4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7143" y="3998476"/>
            <a:ext cx="314030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Research question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052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5CB1D-8739-066A-C5B7-033434739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Research question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D60DEF-F915-C0F0-E4F9-2F60EA6071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6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A195E2-18A4-803F-27D7-47F8957C05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 anchorCtr="1">
            <a:normAutofit/>
          </a:bodyPr>
          <a:lstStyle/>
          <a:p>
            <a:pPr marL="0" indent="0" algn="ctr">
              <a:buNone/>
            </a:pPr>
            <a:endParaRPr lang="en-GB" i="1" dirty="0">
              <a:effectLst/>
              <a:latin typeface="Helvetica" pitchFamily="2" charset="0"/>
            </a:endParaRPr>
          </a:p>
          <a:p>
            <a:pPr marL="0" indent="0" algn="ctr">
              <a:buNone/>
            </a:pPr>
            <a:r>
              <a:rPr lang="en-GB" i="1" dirty="0">
                <a:effectLst/>
                <a:latin typeface="Helvetica" pitchFamily="2" charset="0"/>
              </a:rPr>
              <a:t>Can we use </a:t>
            </a:r>
            <a:r>
              <a:rPr lang="en-GB" i="1" u="sng" dirty="0">
                <a:effectLst/>
                <a:latin typeface="Helvetica" pitchFamily="2" charset="0"/>
              </a:rPr>
              <a:t>CAM-based</a:t>
            </a:r>
            <a:r>
              <a:rPr lang="en-GB" i="1" dirty="0">
                <a:effectLst/>
                <a:latin typeface="Helvetica" pitchFamily="2" charset="0"/>
              </a:rPr>
              <a:t> methods to </a:t>
            </a:r>
            <a:r>
              <a:rPr lang="en-GB" i="1" u="sng" dirty="0">
                <a:effectLst/>
                <a:latin typeface="Helvetica" pitchFamily="2" charset="0"/>
              </a:rPr>
              <a:t>evaluate</a:t>
            </a:r>
            <a:r>
              <a:rPr lang="en-GB" dirty="0">
                <a:effectLst/>
                <a:latin typeface="Helvetica" pitchFamily="2" charset="0"/>
              </a:rPr>
              <a:t> and </a:t>
            </a:r>
            <a:r>
              <a:rPr lang="en-GB" i="1" u="sng" dirty="0">
                <a:effectLst/>
                <a:latin typeface="Helvetica" pitchFamily="2" charset="0"/>
              </a:rPr>
              <a:t>improve</a:t>
            </a:r>
          </a:p>
          <a:p>
            <a:pPr marL="0" indent="0" algn="ctr">
              <a:buNone/>
            </a:pPr>
            <a:r>
              <a:rPr lang="en-GB" i="1" dirty="0">
                <a:effectLst/>
                <a:latin typeface="Helvetica" pitchFamily="2" charset="0"/>
              </a:rPr>
              <a:t> </a:t>
            </a:r>
          </a:p>
          <a:p>
            <a:pPr marL="0" indent="0" algn="ctr">
              <a:buNone/>
            </a:pPr>
            <a:r>
              <a:rPr lang="en-GB" i="1" u="sng" dirty="0">
                <a:effectLst/>
                <a:latin typeface="Helvetica" pitchFamily="2" charset="0"/>
              </a:rPr>
              <a:t>localization</a:t>
            </a:r>
            <a:r>
              <a:rPr lang="en-GB" i="1" dirty="0">
                <a:effectLst/>
                <a:latin typeface="Helvetica" pitchFamily="2" charset="0"/>
              </a:rPr>
              <a:t> of </a:t>
            </a:r>
            <a:r>
              <a:rPr lang="en-GB" i="1" u="sng" dirty="0">
                <a:effectLst/>
                <a:latin typeface="Helvetica" pitchFamily="2" charset="0"/>
              </a:rPr>
              <a:t>multiple object instances</a:t>
            </a:r>
            <a:r>
              <a:rPr lang="en-GB" i="1" dirty="0">
                <a:effectLst/>
                <a:latin typeface="Helvetica" pitchFamily="2" charset="0"/>
              </a:rPr>
              <a:t> of the same class</a:t>
            </a:r>
          </a:p>
          <a:p>
            <a:pPr marL="0" indent="0" algn="ctr">
              <a:buNone/>
            </a:pPr>
            <a:endParaRPr lang="en-GB" i="1" dirty="0">
              <a:effectLst/>
              <a:latin typeface="Helvetica" pitchFamily="2" charset="0"/>
            </a:endParaRPr>
          </a:p>
          <a:p>
            <a:pPr marL="0" indent="0" algn="ctr">
              <a:buNone/>
            </a:pPr>
            <a:r>
              <a:rPr lang="en-GB" i="1" dirty="0">
                <a:effectLst/>
                <a:latin typeface="Helvetica" pitchFamily="2" charset="0"/>
              </a:rPr>
              <a:t> within images for the </a:t>
            </a:r>
            <a:r>
              <a:rPr lang="en-GB" i="1" u="sng" dirty="0">
                <a:effectLst/>
                <a:latin typeface="Helvetica" pitchFamily="2" charset="0"/>
              </a:rPr>
              <a:t>WSOL</a:t>
            </a:r>
            <a:r>
              <a:rPr lang="en-GB" i="1" dirty="0">
                <a:effectLst/>
                <a:latin typeface="Helvetica" pitchFamily="2" charset="0"/>
              </a:rPr>
              <a:t> task?</a:t>
            </a:r>
            <a:endParaRPr lang="en-GB" dirty="0">
              <a:effectLst/>
              <a:latin typeface="Helvetica" pitchFamily="2" charset="0"/>
            </a:endParaRPr>
          </a:p>
          <a:p>
            <a:pPr marL="0" indent="0" algn="ctr">
              <a:buNone/>
            </a:pPr>
            <a:endParaRPr lang="en-GB" u="sng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442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5CB1D-8739-066A-C5B7-033434739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Research question - contributions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D60DEF-F915-C0F0-E4F9-2F60EA6071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A195E2-18A4-803F-27D7-47F8957C05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 anchorCtr="1">
            <a:normAutofit/>
          </a:bodyPr>
          <a:lstStyle/>
          <a:p>
            <a:pPr marL="0" indent="0" algn="ctr">
              <a:buNone/>
            </a:pPr>
            <a:endParaRPr lang="en-GB" i="1" dirty="0">
              <a:effectLst/>
              <a:latin typeface="Helvetica" pitchFamily="2" charset="0"/>
            </a:endParaRPr>
          </a:p>
          <a:p>
            <a:pPr marL="0" indent="0" algn="ctr">
              <a:buNone/>
            </a:pPr>
            <a:r>
              <a:rPr lang="en-GB" i="1" dirty="0">
                <a:effectLst/>
                <a:latin typeface="Helvetica" pitchFamily="2" charset="0"/>
              </a:rPr>
              <a:t>Can we use </a:t>
            </a:r>
            <a:r>
              <a:rPr lang="en-GB" i="1" u="sng" dirty="0">
                <a:effectLst/>
                <a:latin typeface="Helvetica" pitchFamily="2" charset="0"/>
              </a:rPr>
              <a:t>CAM-based</a:t>
            </a:r>
            <a:r>
              <a:rPr lang="en-GB" i="1" dirty="0">
                <a:effectLst/>
                <a:latin typeface="Helvetica" pitchFamily="2" charset="0"/>
              </a:rPr>
              <a:t> methods to </a:t>
            </a:r>
            <a:r>
              <a:rPr lang="en-GB" i="1" u="sng" dirty="0">
                <a:effectLst/>
                <a:latin typeface="Helvetica" pitchFamily="2" charset="0"/>
              </a:rPr>
              <a:t>evaluate</a:t>
            </a:r>
            <a:r>
              <a:rPr lang="en-GB" dirty="0">
                <a:effectLst/>
                <a:latin typeface="Helvetica" pitchFamily="2" charset="0"/>
              </a:rPr>
              <a:t> and </a:t>
            </a:r>
            <a:r>
              <a:rPr lang="en-GB" i="1" u="sng" dirty="0">
                <a:effectLst/>
                <a:latin typeface="Helvetica" pitchFamily="2" charset="0"/>
              </a:rPr>
              <a:t>improve</a:t>
            </a:r>
          </a:p>
          <a:p>
            <a:pPr marL="0" indent="0" algn="ctr">
              <a:buNone/>
            </a:pPr>
            <a:r>
              <a:rPr lang="en-GB" i="1" dirty="0">
                <a:effectLst/>
                <a:latin typeface="Helvetica" pitchFamily="2" charset="0"/>
              </a:rPr>
              <a:t> </a:t>
            </a:r>
          </a:p>
          <a:p>
            <a:pPr marL="0" indent="0" algn="ctr">
              <a:buNone/>
            </a:pPr>
            <a:r>
              <a:rPr lang="en-GB" i="1" u="sng" dirty="0">
                <a:effectLst/>
                <a:latin typeface="Helvetica" pitchFamily="2" charset="0"/>
              </a:rPr>
              <a:t>localization</a:t>
            </a:r>
            <a:r>
              <a:rPr lang="en-GB" i="1" dirty="0">
                <a:effectLst/>
                <a:latin typeface="Helvetica" pitchFamily="2" charset="0"/>
              </a:rPr>
              <a:t> of </a:t>
            </a:r>
            <a:r>
              <a:rPr lang="en-GB" i="1" u="sng" dirty="0">
                <a:effectLst/>
                <a:latin typeface="Helvetica" pitchFamily="2" charset="0"/>
              </a:rPr>
              <a:t>multiple object instances</a:t>
            </a:r>
            <a:r>
              <a:rPr lang="en-GB" i="1" dirty="0">
                <a:effectLst/>
                <a:latin typeface="Helvetica" pitchFamily="2" charset="0"/>
              </a:rPr>
              <a:t> of the same class</a:t>
            </a:r>
          </a:p>
          <a:p>
            <a:pPr marL="0" indent="0" algn="ctr">
              <a:buNone/>
            </a:pPr>
            <a:endParaRPr lang="en-GB" i="1" dirty="0">
              <a:effectLst/>
              <a:latin typeface="Helvetica" pitchFamily="2" charset="0"/>
            </a:endParaRPr>
          </a:p>
          <a:p>
            <a:pPr marL="0" indent="0" algn="ctr">
              <a:buNone/>
            </a:pPr>
            <a:r>
              <a:rPr lang="en-GB" i="1" dirty="0">
                <a:effectLst/>
                <a:latin typeface="Helvetica" pitchFamily="2" charset="0"/>
              </a:rPr>
              <a:t> within images for the </a:t>
            </a:r>
            <a:r>
              <a:rPr lang="en-GB" i="1" u="sng" dirty="0">
                <a:effectLst/>
                <a:latin typeface="Helvetica" pitchFamily="2" charset="0"/>
              </a:rPr>
              <a:t>WSOL</a:t>
            </a:r>
            <a:r>
              <a:rPr lang="en-GB" i="1" dirty="0">
                <a:effectLst/>
                <a:latin typeface="Helvetica" pitchFamily="2" charset="0"/>
              </a:rPr>
              <a:t> task?</a:t>
            </a:r>
            <a:endParaRPr lang="en-GB" dirty="0">
              <a:effectLst/>
              <a:latin typeface="Helvetica" pitchFamily="2" charset="0"/>
            </a:endParaRPr>
          </a:p>
          <a:p>
            <a:pPr marL="0" indent="0" algn="ctr">
              <a:buNone/>
            </a:pPr>
            <a:endParaRPr lang="en-GB" u="sng" dirty="0">
              <a:effectLst/>
              <a:latin typeface="Helvetica" pitchFamily="2" charset="0"/>
            </a:endParaRPr>
          </a:p>
        </p:txBody>
      </p:sp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EE0ED47D-28AB-64ED-5A78-97A1B6472DB4}"/>
              </a:ext>
            </a:extLst>
          </p:cNvPr>
          <p:cNvSpPr/>
          <p:nvPr/>
        </p:nvSpPr>
        <p:spPr bwMode="auto">
          <a:xfrm>
            <a:off x="7337502" y="2107578"/>
            <a:ext cx="1215483" cy="301085"/>
          </a:xfrm>
          <a:prstGeom prst="wedgeRectCallout">
            <a:avLst>
              <a:gd name="adj1" fmla="val -650"/>
              <a:gd name="adj2" fmla="val 101524"/>
            </a:avLst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en-BE" sz="1800" dirty="0">
                <a:solidFill>
                  <a:schemeClr val="bg1"/>
                </a:solidFill>
                <a:latin typeface="+mn-lt"/>
                <a:ea typeface="Verdana Regular" charset="0"/>
                <a:cs typeface="Verdana Regular" charset="0"/>
                <a:sym typeface="Securitas Sans Light" charset="0"/>
              </a:rPr>
              <a:t>protocol</a:t>
            </a:r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1B3B82BC-D416-CE41-0EAB-2D7B4FB02E0C}"/>
              </a:ext>
            </a:extLst>
          </p:cNvPr>
          <p:cNvSpPr/>
          <p:nvPr/>
        </p:nvSpPr>
        <p:spPr bwMode="auto">
          <a:xfrm>
            <a:off x="9255513" y="2107580"/>
            <a:ext cx="2312600" cy="301084"/>
          </a:xfrm>
          <a:prstGeom prst="wedgeRectCallout">
            <a:avLst>
              <a:gd name="adj1" fmla="val 2243"/>
              <a:gd name="adj2" fmla="val 103963"/>
            </a:avLst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en-GB" sz="1800" dirty="0">
                <a:solidFill>
                  <a:schemeClr val="bg1"/>
                </a:solidFill>
                <a:latin typeface="+mn-lt"/>
                <a:ea typeface="Verdana Regular" charset="0"/>
                <a:cs typeface="Verdana Regular" charset="0"/>
                <a:sym typeface="Securitas Sans Light" charset="0"/>
              </a:rPr>
              <a:t>I</a:t>
            </a:r>
            <a:r>
              <a:rPr lang="en-BE" sz="1800" dirty="0">
                <a:solidFill>
                  <a:schemeClr val="bg1"/>
                </a:solidFill>
                <a:latin typeface="+mn-lt"/>
                <a:ea typeface="Verdana Regular" charset="0"/>
                <a:cs typeface="Verdana Regular" charset="0"/>
                <a:sym typeface="Securitas Sans Light" charset="0"/>
              </a:rPr>
              <a:t>terative localization</a:t>
            </a: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1C51A756-C11C-A48E-2DED-A8CA86E4F361}"/>
              </a:ext>
            </a:extLst>
          </p:cNvPr>
          <p:cNvSpPr/>
          <p:nvPr/>
        </p:nvSpPr>
        <p:spPr bwMode="auto">
          <a:xfrm>
            <a:off x="4973445" y="3233854"/>
            <a:ext cx="2029522" cy="319668"/>
          </a:xfrm>
          <a:prstGeom prst="wedgeRectCallout">
            <a:avLst>
              <a:gd name="adj1" fmla="val -650"/>
              <a:gd name="adj2" fmla="val 79573"/>
            </a:avLst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en-GB" sz="1800" dirty="0">
                <a:solidFill>
                  <a:schemeClr val="bg1"/>
                </a:solidFill>
                <a:latin typeface="+mn-lt"/>
                <a:ea typeface="Verdana Regular" charset="0"/>
                <a:cs typeface="Verdana Regular" charset="0"/>
                <a:sym typeface="Securitas Sans Light" charset="0"/>
              </a:rPr>
              <a:t>S</a:t>
            </a:r>
            <a:r>
              <a:rPr lang="en-BE" sz="1800" dirty="0">
                <a:solidFill>
                  <a:schemeClr val="bg1"/>
                </a:solidFill>
                <a:latin typeface="+mn-lt"/>
                <a:ea typeface="Verdana Regular" charset="0"/>
                <a:cs typeface="Verdana Regular" charset="0"/>
                <a:sym typeface="Securitas Sans Light" charset="0"/>
              </a:rPr>
              <a:t>ynthetic dataset</a:t>
            </a:r>
          </a:p>
        </p:txBody>
      </p:sp>
    </p:spTree>
    <p:extLst>
      <p:ext uri="{BB962C8B-B14F-4D97-AF65-F5344CB8AC3E}">
        <p14:creationId xmlns:p14="http://schemas.microsoft.com/office/powerpoint/2010/main" val="4226709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Multiple-instance WSOL</a:t>
            </a:r>
          </a:p>
        </p:txBody>
      </p:sp>
    </p:spTree>
    <p:extLst>
      <p:ext uri="{BB962C8B-B14F-4D97-AF65-F5344CB8AC3E}">
        <p14:creationId xmlns:p14="http://schemas.microsoft.com/office/powerpoint/2010/main" val="3550223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F5DA41-503D-310A-778E-CB715322F0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9</a:t>
            </a:fld>
            <a:endParaRPr lang="nl-BE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7833A1-4A9D-3F1E-3BFD-CBDE1AB14F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/>
          </a:bodyPr>
          <a:lstStyle/>
          <a:p>
            <a:r>
              <a:rPr lang="en-BE" dirty="0"/>
              <a:t>Synthetic dataset [</a:t>
            </a:r>
            <a:r>
              <a:rPr lang="en-GB" dirty="0"/>
              <a:t>6</a:t>
            </a:r>
            <a:r>
              <a:rPr lang="en-GB" dirty="0">
                <a:effectLst/>
              </a:rPr>
              <a:t>]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4D7BC5-A06F-4AB5-F19A-A65FDCF02EA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  <a:effectLst/>
              </a:rPr>
              <a:t>Multiple-instance datasets </a:t>
            </a:r>
          </a:p>
          <a:p>
            <a:endParaRPr lang="en-B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ED0EAEB-283B-F5F5-F827-73C9A864661B}"/>
              </a:ext>
            </a:extLst>
          </p:cNvPr>
          <p:cNvSpPr>
            <a:spLocks noGrp="1"/>
          </p:cNvSpPr>
          <p:nvPr>
            <p:ph sz="quarter" idx="27"/>
          </p:nvPr>
        </p:nvSpPr>
        <p:spPr/>
        <p:txBody>
          <a:bodyPr/>
          <a:lstStyle/>
          <a:p>
            <a:r>
              <a:rPr lang="en-GB" dirty="0"/>
              <a:t>Single instance, 10 classes</a:t>
            </a:r>
          </a:p>
          <a:p>
            <a:r>
              <a:rPr lang="en-GB" dirty="0">
                <a:effectLst/>
              </a:rPr>
              <a:t>GT: image-level class, segmentation mask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>
              <a:effectLst/>
            </a:endParaRPr>
          </a:p>
          <a:p>
            <a:pPr marL="0" indent="0">
              <a:buNone/>
            </a:pPr>
            <a:endParaRPr lang="en-GB" dirty="0">
              <a:effectLst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3C1912E-F911-ACC3-8794-CABC5C6648E1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/>
          <a:lstStyle/>
          <a:p>
            <a:r>
              <a:rPr lang="en-GB" dirty="0"/>
              <a:t>Multiple instances, 9 classes</a:t>
            </a:r>
            <a:endParaRPr lang="en-GB" dirty="0">
              <a:effectLst/>
            </a:endParaRPr>
          </a:p>
          <a:p>
            <a:r>
              <a:rPr lang="en-GB" dirty="0"/>
              <a:t>GT: image-level class, segmentation mask, bounding boxes</a:t>
            </a:r>
          </a:p>
          <a:p>
            <a:r>
              <a:rPr lang="en-GB" dirty="0">
                <a:effectLst/>
              </a:rPr>
              <a:t>8 datasets: E.g. d4b (4 instances on background)</a:t>
            </a:r>
            <a:endParaRPr lang="en-B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343AF8-9168-960A-B019-C2A49A61C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BE" dirty="0"/>
              <a:t>Synthetic datasets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05813E-D5DD-32C8-1E29-9881BAA43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61" y="3227293"/>
            <a:ext cx="4813866" cy="2842231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DF2AD8B6-06D6-5CA4-2D2A-561BF60253F0}"/>
              </a:ext>
            </a:extLst>
          </p:cNvPr>
          <p:cNvSpPr/>
          <p:nvPr/>
        </p:nvSpPr>
        <p:spPr bwMode="auto">
          <a:xfrm rot="16200000">
            <a:off x="5525351" y="1474367"/>
            <a:ext cx="423333" cy="541867"/>
          </a:xfrm>
          <a:prstGeom prst="downArrow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en-BE" sz="1800" b="1" dirty="0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C49B78D-E060-2DEB-20B3-EE8055E22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608" y="3227293"/>
            <a:ext cx="2819073" cy="281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083094"/>
      </p:ext>
    </p:extLst>
  </p:cSld>
  <p:clrMapOvr>
    <a:masterClrMapping/>
  </p:clrMapOvr>
</p:sld>
</file>

<file path=ppt/theme/theme1.xml><?xml version="1.0" encoding="utf-8"?>
<a:theme xmlns:a="http://schemas.openxmlformats.org/drawingml/2006/main" name="UAntwerpen-content">
  <a:themeElements>
    <a:clrScheme name="UA - WE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006CA9"/>
      </a:accent2>
      <a:accent3>
        <a:srgbClr val="EA2C38"/>
      </a:accent3>
      <a:accent4>
        <a:srgbClr val="ADA500"/>
      </a:accent4>
      <a:accent5>
        <a:srgbClr val="AC242A"/>
      </a:accent5>
      <a:accent6>
        <a:srgbClr val="44B8F3"/>
      </a:accent6>
      <a:hlink>
        <a:srgbClr val="7575CB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xtLst>
          <a:ext uri="{91240B29-F687-4f45-9708-019B960494DF}">
            <a14:hiddenLine xmlns:p="http://schemas.openxmlformats.org/presentationml/2006/main" xmlns=""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lIns="180000" tIns="180000" rIns="180000" bIns="180000" rtlCol="0" anchor="ctr"/>
      <a:lstStyle>
        <a:defPPr marL="0" indent="0" algn="ctr">
          <a:spcAft>
            <a:spcPts val="450"/>
          </a:spcAft>
          <a:buFont typeface="Arial" charset="0"/>
          <a:buNone/>
          <a:defRPr sz="1800" b="1" dirty="0" err="1" smtClean="0">
            <a:solidFill>
              <a:schemeClr val="bg1"/>
            </a:solidFill>
            <a:latin typeface="+mn-lt"/>
            <a:ea typeface="Verdana Regular" charset="0"/>
            <a:cs typeface="Verdana Regular" charset="0"/>
            <a:sym typeface="Securitas Sans Light" charset="0"/>
          </a:defRPr>
        </a:defPPr>
      </a:lstStyle>
    </a:spDef>
    <a:lnDef>
      <a:spPr>
        <a:ln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0" indent="0" algn="l">
          <a:buFont typeface="Arial" panose="020B0604020202020204" pitchFamily="34" charset="0"/>
          <a:buNone/>
          <a:defRPr sz="2800" b="1" smtClean="0">
            <a:solidFill>
              <a:schemeClr val="tx1"/>
            </a:solidFill>
            <a:latin typeface="+mn-lt"/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dp_powerpoint" id="{FEF18948-FC9D-1340-AA00-430FBBA861E5}" vid="{591CA67A-998E-6049-B579-1B92244B0BFA}"/>
    </a:ext>
  </a:extLst>
</a:theme>
</file>

<file path=ppt/theme/theme2.xml><?xml version="1.0" encoding="utf-8"?>
<a:theme xmlns:a="http://schemas.openxmlformats.org/drawingml/2006/main" name="UAntwerpen_titleslides">
  <a:themeElements>
    <a:clrScheme name="UA - WE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006CA9"/>
      </a:accent2>
      <a:accent3>
        <a:srgbClr val="EA2C38"/>
      </a:accent3>
      <a:accent4>
        <a:srgbClr val="ADA500"/>
      </a:accent4>
      <a:accent5>
        <a:srgbClr val="AC242A"/>
      </a:accent5>
      <a:accent6>
        <a:srgbClr val="44B8F3"/>
      </a:accent6>
      <a:hlink>
        <a:srgbClr val="7575CB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7C9875C091B247AB9617006510CC43" ma:contentTypeVersion="9" ma:contentTypeDescription="Een nieuw document maken." ma:contentTypeScope="" ma:versionID="6792b0d8b1b497ec7b6f2fc518ad6b71">
  <xsd:schema xmlns:xsd="http://www.w3.org/2001/XMLSchema" xmlns:xs="http://www.w3.org/2001/XMLSchema" xmlns:p="http://schemas.microsoft.com/office/2006/metadata/properties" xmlns:ns2="a09e4e9c-009f-4841-8876-57cddbde6e17" xmlns:ns3="e4e19ae9-58fe-4993-a35b-a8a84bb511ff" targetNamespace="http://schemas.microsoft.com/office/2006/metadata/properties" ma:root="true" ma:fieldsID="4e3ada4487ef8e46945618bd17b59294" ns2:_="" ns3:_="">
    <xsd:import namespace="a09e4e9c-009f-4841-8876-57cddbde6e17"/>
    <xsd:import namespace="e4e19ae9-58fe-4993-a35b-a8a84bb511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9e4e9c-009f-4841-8876-57cddbde6e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e19ae9-58fe-4993-a35b-a8a84bb511f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5A93269-0A2D-4449-AFE7-E8570D6EC4C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D6EDECA-2FC6-4CC6-BF57-774C7A66E70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449BF5-F7E1-46D5-B581-A176D4426B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9e4e9c-009f-4841-8876-57cddbde6e17"/>
    <ds:schemaRef ds:uri="e4e19ae9-58fe-4993-a35b-a8a84bb511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vdp_powerpoint</Template>
  <TotalTime>16035</TotalTime>
  <Words>2110</Words>
  <Application>Microsoft Macintosh PowerPoint</Application>
  <PresentationFormat>Widescreen</PresentationFormat>
  <Paragraphs>342</Paragraphs>
  <Slides>44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Helvetica</vt:lpstr>
      <vt:lpstr>ITC Officina Sans Std Book</vt:lpstr>
      <vt:lpstr>Trebuchet MS</vt:lpstr>
      <vt:lpstr>Verdana</vt:lpstr>
      <vt:lpstr>Wingdings</vt:lpstr>
      <vt:lpstr>UAntwerpen-content</vt:lpstr>
      <vt:lpstr>UAntwerpen_titleslides</vt:lpstr>
      <vt:lpstr>Multiple-instance Weakly Supervised  Object Localization</vt:lpstr>
      <vt:lpstr>Content</vt:lpstr>
      <vt:lpstr>Introduction</vt:lpstr>
      <vt:lpstr>Introduction</vt:lpstr>
      <vt:lpstr>Research question</vt:lpstr>
      <vt:lpstr>Research question</vt:lpstr>
      <vt:lpstr>Research question - contributions</vt:lpstr>
      <vt:lpstr>Methodology</vt:lpstr>
      <vt:lpstr>Synthetic datasets</vt:lpstr>
      <vt:lpstr>Multiple-instance localization metrics</vt:lpstr>
      <vt:lpstr>Metrics – MaxBoxAccV3 (enhanced Choe et al.[7])</vt:lpstr>
      <vt:lpstr>Localization improvement</vt:lpstr>
      <vt:lpstr>Iterative localization – oracle based masking</vt:lpstr>
      <vt:lpstr>Iterative localization – score map based masking</vt:lpstr>
      <vt:lpstr>Experiments</vt:lpstr>
      <vt:lpstr>Localization: ResNet-50 - Synthetic datasets</vt:lpstr>
      <vt:lpstr>Localization: ResNet-50 - ImageNet</vt:lpstr>
      <vt:lpstr>Iterative localization: ResNet-50 for synthetic d4b</vt:lpstr>
      <vt:lpstr>Iterative localization: ResNet-50 – Synthetic (oracle)</vt:lpstr>
      <vt:lpstr>Iterative localization: ResNet-50 – Synthetic (score map)</vt:lpstr>
      <vt:lpstr>Iterative localization: ResNet-50 for ImageNet</vt:lpstr>
      <vt:lpstr>Iterative localization: ResNet-50 – ImageNet (oracle)</vt:lpstr>
      <vt:lpstr>Iterative localization: ResNet-50 – ImageNet (score map)</vt:lpstr>
      <vt:lpstr>Conclusions</vt:lpstr>
      <vt:lpstr>Conclusions</vt:lpstr>
      <vt:lpstr>References</vt:lpstr>
      <vt:lpstr>PowerPoint Presentation</vt:lpstr>
      <vt:lpstr>Backup</vt:lpstr>
      <vt:lpstr>Multiple-instance WSOL</vt:lpstr>
      <vt:lpstr>CAM-based WSOL</vt:lpstr>
      <vt:lpstr>Localization: ResNet-50 - ImageNet</vt:lpstr>
      <vt:lpstr>Localization: ResNet-50 - Synthetic dataset d1b (vanilla vs MinMaxCAM)</vt:lpstr>
      <vt:lpstr>Localization: ResNet-50 - Synthetic dataset d4b (vanilla vs MinMaxCAM)</vt:lpstr>
      <vt:lpstr>Localization: ResNet-50 – ImageNet (vanilla vs MinMaxCAM)</vt:lpstr>
      <vt:lpstr>Localization: ResNet-50 – ImageNet (vanilla vs MinMaxCAM)</vt:lpstr>
      <vt:lpstr>Localization: ResNet-50 – ImageNet (vanilla vs MinMaxCAM)</vt:lpstr>
      <vt:lpstr>Iterative localization: ResNet-50 – ImageNet (oracle)</vt:lpstr>
      <vt:lpstr>Iterative localization: ResNet-50 – ImageNet (score map)</vt:lpstr>
      <vt:lpstr>Iterative localization: ResNet-50 – ImageNet (oracle)</vt:lpstr>
      <vt:lpstr>Iterative localization: ResNet-50 – ImageNet (score map)</vt:lpstr>
      <vt:lpstr>Metrics – Pixel Average Precision (PxAP)</vt:lpstr>
      <vt:lpstr>Learning curves</vt:lpstr>
      <vt:lpstr>Box Accuracy at varying CAM thresholds (IOU 50)</vt:lpstr>
      <vt:lpstr>Precision-Recall at varying CAM thresholds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Geert Goemaere</cp:lastModifiedBy>
  <cp:revision>466</cp:revision>
  <dcterms:created xsi:type="dcterms:W3CDTF">2020-12-07T09:05:54Z</dcterms:created>
  <dcterms:modified xsi:type="dcterms:W3CDTF">2023-06-28T16:35:09Z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0x010100707C9875C091B247AB9617006510CC43</vt:lpwstr>
  </property>
</Properties>
</file>